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notesMasterIdLst>
    <p:notesMasterId r:id="rId15"/>
  </p:notesMasterIdLst>
  <p:handoutMasterIdLst>
    <p:handoutMasterId r:id="rId16"/>
  </p:handoutMasterIdLst>
  <p:sldIdLst>
    <p:sldId id="419" r:id="rId2"/>
    <p:sldId id="602" r:id="rId3"/>
    <p:sldId id="592" r:id="rId4"/>
    <p:sldId id="594" r:id="rId5"/>
    <p:sldId id="603" r:id="rId6"/>
    <p:sldId id="601" r:id="rId7"/>
    <p:sldId id="595" r:id="rId8"/>
    <p:sldId id="596" r:id="rId9"/>
    <p:sldId id="597" r:id="rId10"/>
    <p:sldId id="598" r:id="rId11"/>
    <p:sldId id="599" r:id="rId12"/>
    <p:sldId id="604" r:id="rId13"/>
    <p:sldId id="458" r:id="rId14"/>
  </p:sldIdLst>
  <p:sldSz cx="9144000" cy="6858000" type="screen4x3"/>
  <p:notesSz cx="6807200" cy="99393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07">
          <p15:clr>
            <a:srgbClr val="A4A3A4"/>
          </p15:clr>
        </p15:guide>
        <p15:guide id="2" pos="2121">
          <p15:clr>
            <a:srgbClr val="A4A3A4"/>
          </p15:clr>
        </p15:guide>
        <p15:guide id="3" orient="horz" pos="3130">
          <p15:clr>
            <a:srgbClr val="A4A3A4"/>
          </p15:clr>
        </p15:guide>
        <p15:guide id="4" pos="214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39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60" autoAdjust="0"/>
    <p:restoredTop sz="97087" autoAdjust="0"/>
  </p:normalViewPr>
  <p:slideViewPr>
    <p:cSldViewPr>
      <p:cViewPr>
        <p:scale>
          <a:sx n="71" d="100"/>
          <a:sy n="71" d="100"/>
        </p:scale>
        <p:origin x="-820" y="-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5" d="100"/>
          <a:sy n="45" d="100"/>
        </p:scale>
        <p:origin x="-2376" y="-82"/>
      </p:cViewPr>
      <p:guideLst>
        <p:guide orient="horz" pos="3107"/>
        <p:guide orient="horz" pos="3130"/>
        <p:guide pos="2121"/>
        <p:guide pos="214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2949786" cy="496967"/>
          </a:xfrm>
          <a:prstGeom prst="rect">
            <a:avLst/>
          </a:prstGeom>
        </p:spPr>
        <p:txBody>
          <a:bodyPr vert="horz" lIns="95679" tIns="47841" rIns="95679" bIns="47841" rtlCol="0"/>
          <a:lstStyle>
            <a:lvl1pPr algn="l">
              <a:defRPr sz="1300"/>
            </a:lvl1pPr>
          </a:lstStyle>
          <a:p>
            <a:endParaRPr lang="zh-TW" altLang="en-US"/>
          </a:p>
        </p:txBody>
      </p:sp>
      <p:sp>
        <p:nvSpPr>
          <p:cNvPr id="3" name="日期版面配置區 2"/>
          <p:cNvSpPr>
            <a:spLocks noGrp="1"/>
          </p:cNvSpPr>
          <p:nvPr>
            <p:ph type="dt" sz="quarter" idx="1"/>
          </p:nvPr>
        </p:nvSpPr>
        <p:spPr>
          <a:xfrm>
            <a:off x="3855839" y="0"/>
            <a:ext cx="2949786" cy="496967"/>
          </a:xfrm>
          <a:prstGeom prst="rect">
            <a:avLst/>
          </a:prstGeom>
        </p:spPr>
        <p:txBody>
          <a:bodyPr vert="horz" lIns="95679" tIns="47841" rIns="95679" bIns="47841" rtlCol="0"/>
          <a:lstStyle>
            <a:lvl1pPr algn="r">
              <a:defRPr sz="1300"/>
            </a:lvl1pPr>
          </a:lstStyle>
          <a:p>
            <a:fld id="{4FBD32E9-D41C-4986-980F-5C4A057BB380}" type="datetimeFigureOut">
              <a:rPr lang="zh-TW" altLang="en-US" smtClean="0"/>
              <a:pPr/>
              <a:t>2020/6/24</a:t>
            </a:fld>
            <a:endParaRPr lang="zh-TW" altLang="en-US"/>
          </a:p>
        </p:txBody>
      </p:sp>
      <p:sp>
        <p:nvSpPr>
          <p:cNvPr id="4" name="頁尾版面配置區 3"/>
          <p:cNvSpPr>
            <a:spLocks noGrp="1"/>
          </p:cNvSpPr>
          <p:nvPr>
            <p:ph type="ftr" sz="quarter" idx="2"/>
          </p:nvPr>
        </p:nvSpPr>
        <p:spPr>
          <a:xfrm>
            <a:off x="1" y="9440647"/>
            <a:ext cx="2949786" cy="496967"/>
          </a:xfrm>
          <a:prstGeom prst="rect">
            <a:avLst/>
          </a:prstGeom>
        </p:spPr>
        <p:txBody>
          <a:bodyPr vert="horz" lIns="95679" tIns="47841" rIns="95679" bIns="47841" rtlCol="0" anchor="b"/>
          <a:lstStyle>
            <a:lvl1pPr algn="l">
              <a:defRPr sz="1300"/>
            </a:lvl1pPr>
          </a:lstStyle>
          <a:p>
            <a:endParaRPr lang="zh-TW" altLang="en-US"/>
          </a:p>
        </p:txBody>
      </p:sp>
      <p:sp>
        <p:nvSpPr>
          <p:cNvPr id="5" name="投影片編號版面配置區 4"/>
          <p:cNvSpPr>
            <a:spLocks noGrp="1"/>
          </p:cNvSpPr>
          <p:nvPr>
            <p:ph type="sldNum" sz="quarter" idx="3"/>
          </p:nvPr>
        </p:nvSpPr>
        <p:spPr>
          <a:xfrm>
            <a:off x="3855839" y="9440647"/>
            <a:ext cx="2949786" cy="496967"/>
          </a:xfrm>
          <a:prstGeom prst="rect">
            <a:avLst/>
          </a:prstGeom>
        </p:spPr>
        <p:txBody>
          <a:bodyPr vert="horz" lIns="95679" tIns="47841" rIns="95679" bIns="47841" rtlCol="0" anchor="b"/>
          <a:lstStyle>
            <a:lvl1pPr algn="r">
              <a:defRPr sz="1300"/>
            </a:lvl1pPr>
          </a:lstStyle>
          <a:p>
            <a:fld id="{AE7DE8DD-A26B-49D5-A744-1B463492B01D}" type="slidenum">
              <a:rPr lang="zh-TW" altLang="en-US" smtClean="0"/>
              <a:pPr/>
              <a:t>‹#›</a:t>
            </a:fld>
            <a:endParaRPr lang="zh-TW" altLang="en-US"/>
          </a:p>
        </p:txBody>
      </p:sp>
    </p:spTree>
    <p:extLst>
      <p:ext uri="{BB962C8B-B14F-4D97-AF65-F5344CB8AC3E}">
        <p14:creationId xmlns:p14="http://schemas.microsoft.com/office/powerpoint/2010/main" val="17854615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1"/>
            <a:ext cx="2949990" cy="496427"/>
          </a:xfrm>
          <a:prstGeom prst="rect">
            <a:avLst/>
          </a:prstGeom>
        </p:spPr>
        <p:txBody>
          <a:bodyPr vert="horz" lIns="88330" tIns="44165" rIns="88330" bIns="44165" rtlCol="0"/>
          <a:lstStyle>
            <a:lvl1pPr algn="l">
              <a:defRPr sz="1200"/>
            </a:lvl1pPr>
          </a:lstStyle>
          <a:p>
            <a:endParaRPr lang="zh-TW" altLang="en-US"/>
          </a:p>
        </p:txBody>
      </p:sp>
      <p:sp>
        <p:nvSpPr>
          <p:cNvPr id="3" name="日期版面配置區 2"/>
          <p:cNvSpPr>
            <a:spLocks noGrp="1"/>
          </p:cNvSpPr>
          <p:nvPr>
            <p:ph type="dt" idx="1"/>
          </p:nvPr>
        </p:nvSpPr>
        <p:spPr>
          <a:xfrm>
            <a:off x="3855689" y="1"/>
            <a:ext cx="2949990" cy="496427"/>
          </a:xfrm>
          <a:prstGeom prst="rect">
            <a:avLst/>
          </a:prstGeom>
        </p:spPr>
        <p:txBody>
          <a:bodyPr vert="horz" lIns="88330" tIns="44165" rIns="88330" bIns="44165" rtlCol="0"/>
          <a:lstStyle>
            <a:lvl1pPr algn="r">
              <a:defRPr sz="1200"/>
            </a:lvl1pPr>
          </a:lstStyle>
          <a:p>
            <a:fld id="{C03EDE41-3E2C-4675-8260-6F3C8A49F266}" type="datetimeFigureOut">
              <a:rPr lang="zh-TW" altLang="en-US" smtClean="0"/>
              <a:pPr/>
              <a:t>2020/6/24</a:t>
            </a:fld>
            <a:endParaRPr lang="zh-TW" altLang="en-US"/>
          </a:p>
        </p:txBody>
      </p:sp>
      <p:sp>
        <p:nvSpPr>
          <p:cNvPr id="4" name="投影片圖像版面配置區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88330" tIns="44165" rIns="88330" bIns="44165" rtlCol="0" anchor="ctr"/>
          <a:lstStyle/>
          <a:p>
            <a:endParaRPr lang="zh-TW" altLang="en-US"/>
          </a:p>
        </p:txBody>
      </p:sp>
      <p:sp>
        <p:nvSpPr>
          <p:cNvPr id="5" name="備忘稿版面配置區 4"/>
          <p:cNvSpPr>
            <a:spLocks noGrp="1"/>
          </p:cNvSpPr>
          <p:nvPr>
            <p:ph type="body" sz="quarter" idx="3"/>
          </p:nvPr>
        </p:nvSpPr>
        <p:spPr>
          <a:xfrm>
            <a:off x="680416" y="4720684"/>
            <a:ext cx="5446369" cy="4472472"/>
          </a:xfrm>
          <a:prstGeom prst="rect">
            <a:avLst/>
          </a:prstGeom>
        </p:spPr>
        <p:txBody>
          <a:bodyPr vert="horz" lIns="88330" tIns="44165" rIns="88330" bIns="44165"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441370"/>
            <a:ext cx="2949990" cy="496427"/>
          </a:xfrm>
          <a:prstGeom prst="rect">
            <a:avLst/>
          </a:prstGeom>
        </p:spPr>
        <p:txBody>
          <a:bodyPr vert="horz" lIns="88330" tIns="44165" rIns="88330" bIns="44165"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5689" y="9441370"/>
            <a:ext cx="2949990" cy="496427"/>
          </a:xfrm>
          <a:prstGeom prst="rect">
            <a:avLst/>
          </a:prstGeom>
        </p:spPr>
        <p:txBody>
          <a:bodyPr vert="horz" lIns="88330" tIns="44165" rIns="88330" bIns="44165" rtlCol="0" anchor="b"/>
          <a:lstStyle>
            <a:lvl1pPr algn="r">
              <a:defRPr sz="1200"/>
            </a:lvl1pPr>
          </a:lstStyle>
          <a:p>
            <a:fld id="{D70EE613-27D5-4FE6-B57F-0F2B5D853529}" type="slidenum">
              <a:rPr lang="zh-TW" altLang="en-US" smtClean="0"/>
              <a:pPr/>
              <a:t>‹#›</a:t>
            </a:fld>
            <a:endParaRPr lang="zh-TW" altLang="en-US"/>
          </a:p>
        </p:txBody>
      </p:sp>
    </p:spTree>
    <p:extLst>
      <p:ext uri="{BB962C8B-B14F-4D97-AF65-F5344CB8AC3E}">
        <p14:creationId xmlns:p14="http://schemas.microsoft.com/office/powerpoint/2010/main" val="1739364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D70EE613-27D5-4FE6-B57F-0F2B5D853529}" type="slidenum">
              <a:rPr lang="zh-TW" altLang="en-US" smtClean="0"/>
              <a:pPr/>
              <a:t>1</a:t>
            </a:fld>
            <a:endParaRPr lang="zh-TW" altLang="en-US"/>
          </a:p>
        </p:txBody>
      </p:sp>
    </p:spTree>
    <p:extLst>
      <p:ext uri="{BB962C8B-B14F-4D97-AF65-F5344CB8AC3E}">
        <p14:creationId xmlns:p14="http://schemas.microsoft.com/office/powerpoint/2010/main" val="2519583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70EE613-27D5-4FE6-B57F-0F2B5D853529}" type="slidenum">
              <a:rPr lang="zh-TW" altLang="en-US" smtClean="0"/>
              <a:pPr/>
              <a:t>3</a:t>
            </a:fld>
            <a:endParaRPr lang="zh-TW" altLang="en-US"/>
          </a:p>
        </p:txBody>
      </p:sp>
    </p:spTree>
    <p:extLst>
      <p:ext uri="{BB962C8B-B14F-4D97-AF65-F5344CB8AC3E}">
        <p14:creationId xmlns:p14="http://schemas.microsoft.com/office/powerpoint/2010/main" val="1585298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70EE613-27D5-4FE6-B57F-0F2B5D853529}" type="slidenum">
              <a:rPr lang="zh-TW" altLang="en-US" smtClean="0"/>
              <a:pPr/>
              <a:t>4</a:t>
            </a:fld>
            <a:endParaRPr lang="zh-TW" altLang="en-US"/>
          </a:p>
        </p:txBody>
      </p:sp>
    </p:spTree>
    <p:extLst>
      <p:ext uri="{BB962C8B-B14F-4D97-AF65-F5344CB8AC3E}">
        <p14:creationId xmlns:p14="http://schemas.microsoft.com/office/powerpoint/2010/main" val="15852984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10" name="圖片 9" descr="2012-1125-PPT-3b.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9144000" cy="6851950"/>
          </a:xfrm>
          <a:prstGeom prst="rect">
            <a:avLst/>
          </a:prstGeom>
        </p:spPr>
      </p:pic>
      <p:sp>
        <p:nvSpPr>
          <p:cNvPr id="2" name="標題 1"/>
          <p:cNvSpPr>
            <a:spLocks noGrp="1"/>
          </p:cNvSpPr>
          <p:nvPr>
            <p:ph type="ctrTitle"/>
          </p:nvPr>
        </p:nvSpPr>
        <p:spPr>
          <a:xfrm>
            <a:off x="3439235" y="1064525"/>
            <a:ext cx="5190349" cy="4749421"/>
          </a:xfrm>
        </p:spPr>
        <p:txBody>
          <a:bodyPr anchor="ctr"/>
          <a:lstStyle>
            <a:lvl1pPr algn="l">
              <a:lnSpc>
                <a:spcPct val="150000"/>
              </a:lnSpc>
              <a:defRPr sz="3200"/>
            </a:lvl1pPr>
          </a:lstStyle>
          <a:p>
            <a:r>
              <a:rPr lang="zh-TW" altLang="en-US" smtClean="0"/>
              <a:t>按一下以編輯母片標題樣式</a:t>
            </a:r>
            <a:endParaRPr lang="zh-TW" altLang="en-US" dirty="0"/>
          </a:p>
        </p:txBody>
      </p:sp>
      <p:sp>
        <p:nvSpPr>
          <p:cNvPr id="3" name="副標題 2"/>
          <p:cNvSpPr>
            <a:spLocks noGrp="1"/>
          </p:cNvSpPr>
          <p:nvPr>
            <p:ph type="subTitle" idx="1"/>
          </p:nvPr>
        </p:nvSpPr>
        <p:spPr>
          <a:xfrm>
            <a:off x="251959" y="3411942"/>
            <a:ext cx="2469194" cy="2756847"/>
          </a:xfrm>
        </p:spPr>
        <p:txBody>
          <a:bodyPr anchor="ctr"/>
          <a:lstStyle>
            <a:lvl1pPr marL="0" indent="0" algn="r">
              <a:spcBef>
                <a:spcPts val="0"/>
              </a:spcBef>
              <a:spcAft>
                <a:spcPts val="1200"/>
              </a:spcAft>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dirty="0"/>
          </a:p>
        </p:txBody>
      </p:sp>
      <p:sp>
        <p:nvSpPr>
          <p:cNvPr id="4" name="日期版面配置區 3"/>
          <p:cNvSpPr>
            <a:spLocks noGrp="1"/>
          </p:cNvSpPr>
          <p:nvPr>
            <p:ph type="dt" sz="half" idx="10"/>
          </p:nvPr>
        </p:nvSpPr>
        <p:spPr/>
        <p:txBody>
          <a:bodyPr/>
          <a:lstStyle/>
          <a:p>
            <a:fld id="{C2A48B01-F1E9-47FB-97A3-AFB0E3E597CA}" type="datetime1">
              <a:rPr lang="zh-TW" altLang="en-US" smtClean="0"/>
              <a:pPr/>
              <a:t>2020/6/24</a:t>
            </a:fld>
            <a:endParaRPr lang="zh-TW" altLang="en-US"/>
          </a:p>
        </p:txBody>
      </p:sp>
      <p:sp>
        <p:nvSpPr>
          <p:cNvPr id="5" name="頁尾版面配置區 4"/>
          <p:cNvSpPr>
            <a:spLocks noGrp="1"/>
          </p:cNvSpPr>
          <p:nvPr>
            <p:ph type="ftr" sz="quarter" idx="11"/>
          </p:nvPr>
        </p:nvSpPr>
        <p:spPr>
          <a:xfrm>
            <a:off x="243692" y="6400800"/>
            <a:ext cx="2728109" cy="320676"/>
          </a:xfrm>
        </p:spPr>
        <p:txBody>
          <a:bodyPr/>
          <a:lstStyle/>
          <a:p>
            <a:endParaRPr lang="zh-TW" altLang="en-US"/>
          </a:p>
        </p:txBody>
      </p:sp>
      <p:sp>
        <p:nvSpPr>
          <p:cNvPr id="6" name="投影片編號版面配置區 5"/>
          <p:cNvSpPr>
            <a:spLocks noGrp="1"/>
          </p:cNvSpPr>
          <p:nvPr>
            <p:ph type="sldNum" sz="quarter" idx="12"/>
          </p:nvPr>
        </p:nvSpPr>
        <p:spPr/>
        <p:txBody>
          <a:bodyPr/>
          <a:lstStyle/>
          <a:p>
            <a:fld id="{0889128F-15C0-4C6C-872D-3FD8262D9232}"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A81B6A8A-5F6A-4EE3-929B-82D0750B81F1}" type="datetime1">
              <a:rPr lang="zh-TW" altLang="en-US" smtClean="0"/>
              <a:pPr/>
              <a:t>2020/6/24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889128F-15C0-4C6C-872D-3FD8262D9232}"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181850" y="274639"/>
            <a:ext cx="222885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95301" y="274639"/>
            <a:ext cx="653415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143C7723-1C99-4B07-82D9-EBA950B48657}" type="datetime1">
              <a:rPr lang="zh-TW" altLang="en-US" smtClean="0"/>
              <a:pPr/>
              <a:t>2020/6/24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889128F-15C0-4C6C-872D-3FD8262D9232}" type="slidenum">
              <a:rPr lang="zh-TW" altLang="en-US" smtClean="0"/>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750CFFBC-8022-4FAC-8050-DAE145B61C01}" type="datetime1">
              <a:rPr lang="zh-TW" altLang="en-US" smtClean="0"/>
              <a:pPr/>
              <a:t>2020/6/24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7230782-1E65-4012-9D20-CC5A411167EA}"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3338452" y="192750"/>
            <a:ext cx="5348347" cy="1143000"/>
          </a:xfrm>
        </p:spPr>
        <p:txBody>
          <a:bodyPr/>
          <a:lstStyle>
            <a:lvl1pPr>
              <a:lnSpc>
                <a:spcPts val="4000"/>
              </a:lnSpc>
              <a:spcAft>
                <a:spcPts val="0"/>
              </a:spcAft>
              <a:defRPr/>
            </a:lvl1pPr>
          </a:lstStyle>
          <a:p>
            <a:r>
              <a:rPr lang="zh-TW" altLang="en-US"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83207E8-7BD5-47DC-8B16-BAD3BC7F11CA}" type="datetime1">
              <a:rPr lang="zh-TW" altLang="en-US" smtClean="0"/>
              <a:pPr/>
              <a:t>2020/6/24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889128F-15C0-4C6C-872D-3FD8262D9232}"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pic>
        <p:nvPicPr>
          <p:cNvPr id="9" name="圖片 8" descr="2012-1125-PPT-3b.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9144000" cy="6851950"/>
          </a:xfrm>
          <a:prstGeom prst="rect">
            <a:avLst/>
          </a:prstGeom>
        </p:spPr>
      </p:pic>
      <p:sp>
        <p:nvSpPr>
          <p:cNvPr id="2" name="標題 1"/>
          <p:cNvSpPr>
            <a:spLocks noGrp="1"/>
          </p:cNvSpPr>
          <p:nvPr>
            <p:ph type="title"/>
          </p:nvPr>
        </p:nvSpPr>
        <p:spPr>
          <a:xfrm>
            <a:off x="3199875" y="1856093"/>
            <a:ext cx="5278534" cy="2804616"/>
          </a:xfrm>
        </p:spPr>
        <p:txBody>
          <a:bodyPr anchor="ctr"/>
          <a:lstStyle>
            <a:lvl1pPr algn="l">
              <a:defRPr sz="3200" b="1" cap="all">
                <a:solidFill>
                  <a:schemeClr val="tx1"/>
                </a:solidFill>
              </a:defRPr>
            </a:lvl1pPr>
          </a:lstStyle>
          <a:p>
            <a:r>
              <a:rPr lang="zh-TW" altLang="en-US" smtClean="0"/>
              <a:t>按一下以編輯母片標題樣式</a:t>
            </a:r>
            <a:endParaRPr lang="zh-TW" altLang="en-US" dirty="0"/>
          </a:p>
        </p:txBody>
      </p:sp>
      <p:sp>
        <p:nvSpPr>
          <p:cNvPr id="3" name="文字版面配置區 2"/>
          <p:cNvSpPr>
            <a:spLocks noGrp="1"/>
          </p:cNvSpPr>
          <p:nvPr>
            <p:ph type="body" idx="1"/>
          </p:nvPr>
        </p:nvSpPr>
        <p:spPr>
          <a:xfrm>
            <a:off x="264561" y="1856093"/>
            <a:ext cx="2355810" cy="2804616"/>
          </a:xfrm>
        </p:spPr>
        <p:txBody>
          <a:bodyPr anchor="ctr">
            <a:normAutofit/>
          </a:bodyPr>
          <a:lstStyle>
            <a:lvl1pPr marL="0" indent="0" algn="ctr">
              <a:buNone/>
              <a:defRPr sz="1800" b="1">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6756168" y="6373504"/>
            <a:ext cx="1079748" cy="347972"/>
          </a:xfrm>
        </p:spPr>
        <p:txBody>
          <a:bodyPr/>
          <a:lstStyle/>
          <a:p>
            <a:fld id="{A0C375AB-D989-4B32-BE3E-9BD775A113CE}" type="datetime1">
              <a:rPr lang="zh-TW" altLang="en-US" smtClean="0"/>
              <a:pPr/>
              <a:t>2020/6/24</a:t>
            </a:fld>
            <a:endParaRPr lang="zh-TW" altLang="en-US"/>
          </a:p>
        </p:txBody>
      </p:sp>
      <p:sp>
        <p:nvSpPr>
          <p:cNvPr id="5" name="頁尾版面配置區 4"/>
          <p:cNvSpPr>
            <a:spLocks noGrp="1"/>
          </p:cNvSpPr>
          <p:nvPr>
            <p:ph type="ftr" sz="quarter" idx="11"/>
          </p:nvPr>
        </p:nvSpPr>
        <p:spPr>
          <a:xfrm>
            <a:off x="239359" y="6373504"/>
            <a:ext cx="2721153" cy="347972"/>
          </a:xfrm>
        </p:spPr>
        <p:txBody>
          <a:bodyPr/>
          <a:lstStyle/>
          <a:p>
            <a:endParaRPr lang="zh-TW" altLang="en-US"/>
          </a:p>
        </p:txBody>
      </p:sp>
      <p:sp>
        <p:nvSpPr>
          <p:cNvPr id="6" name="投影片編號版面配置區 5"/>
          <p:cNvSpPr>
            <a:spLocks noGrp="1"/>
          </p:cNvSpPr>
          <p:nvPr>
            <p:ph type="sldNum" sz="quarter" idx="12"/>
          </p:nvPr>
        </p:nvSpPr>
        <p:spPr>
          <a:xfrm>
            <a:off x="7974492" y="6373504"/>
            <a:ext cx="712308" cy="347972"/>
          </a:xfrm>
        </p:spPr>
        <p:txBody>
          <a:bodyPr/>
          <a:lstStyle/>
          <a:p>
            <a:fld id="{0889128F-15C0-4C6C-872D-3FD8262D9232}"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95300" y="1600202"/>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5029200" y="1600202"/>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CA4D588F-5DB9-475F-9949-5A811F2F8EC2}" type="datetime1">
              <a:rPr lang="zh-TW" altLang="en-US" smtClean="0"/>
              <a:pPr/>
              <a:t>2020/6/24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889128F-15C0-4C6C-872D-3FD8262D9232}"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10FEB653-0563-45FE-A2A4-D022D5F4FAE0}" type="datetime1">
              <a:rPr lang="zh-TW" altLang="en-US" smtClean="0"/>
              <a:pPr/>
              <a:t>2020/6/24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889128F-15C0-4C6C-872D-3FD8262D9232}"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42E70F16-3BBF-47F5-8AD1-E32849BC2DAB}" type="datetime1">
              <a:rPr lang="zh-TW" altLang="en-US" smtClean="0"/>
              <a:pPr/>
              <a:t>2020/6/24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889128F-15C0-4C6C-872D-3FD8262D9232}"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B3011A5-7B16-4543-AD1C-2A3F602BB1BD}" type="datetime1">
              <a:rPr lang="zh-TW" altLang="en-US" smtClean="0"/>
              <a:pPr/>
              <a:t>2020/6/24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889128F-15C0-4C6C-872D-3FD8262D9232}"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E9C863E1-218C-4566-8729-F8F370AB7EF0}" type="datetime1">
              <a:rPr lang="zh-TW" altLang="en-US" smtClean="0"/>
              <a:pPr/>
              <a:t>2020/6/24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889128F-15C0-4C6C-872D-3FD8262D9232}"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16F29456-441C-4699-8663-53DF45EA9F7B}" type="datetime1">
              <a:rPr lang="zh-TW" altLang="en-US" smtClean="0"/>
              <a:pPr/>
              <a:t>2020/6/24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889128F-15C0-4C6C-872D-3FD8262D9232}"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圖片 9" descr="2012-1125-PPT-4b.jp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0" y="0"/>
            <a:ext cx="9144000" cy="6851951"/>
          </a:xfrm>
          <a:prstGeom prst="rect">
            <a:avLst/>
          </a:prstGeom>
        </p:spPr>
      </p:pic>
      <p:sp>
        <p:nvSpPr>
          <p:cNvPr id="2" name="標題版面配置區 1"/>
          <p:cNvSpPr>
            <a:spLocks noGrp="1"/>
          </p:cNvSpPr>
          <p:nvPr>
            <p:ph type="title"/>
          </p:nvPr>
        </p:nvSpPr>
        <p:spPr>
          <a:xfrm>
            <a:off x="3338452" y="233694"/>
            <a:ext cx="5348347" cy="1143000"/>
          </a:xfrm>
          <a:prstGeom prst="rect">
            <a:avLst/>
          </a:prstGeom>
        </p:spPr>
        <p:txBody>
          <a:bodyPr vert="horz" lIns="91440" tIns="45720" rIns="91440" bIns="45720" rtlCol="0" anchor="ctr">
            <a:noAutofit/>
          </a:bodyPr>
          <a:lstStyle/>
          <a:p>
            <a:r>
              <a:rPr lang="zh-TW" altLang="en-US" dirty="0" smtClean="0"/>
              <a:t>按一下以編輯母片標題樣式</a:t>
            </a:r>
            <a:endParaRPr lang="zh-TW" altLang="en-US" dirty="0"/>
          </a:p>
        </p:txBody>
      </p:sp>
      <p:sp>
        <p:nvSpPr>
          <p:cNvPr id="3" name="文字版面配置區 2"/>
          <p:cNvSpPr>
            <a:spLocks noGrp="1"/>
          </p:cNvSpPr>
          <p:nvPr>
            <p:ph type="body" idx="1"/>
          </p:nvPr>
        </p:nvSpPr>
        <p:spPr>
          <a:xfrm>
            <a:off x="457200" y="1801504"/>
            <a:ext cx="8229600" cy="4324660"/>
          </a:xfrm>
          <a:prstGeom prst="rect">
            <a:avLst/>
          </a:prstGeom>
        </p:spPr>
        <p:txBody>
          <a:bodyPr vert="horz" lIns="91440" tIns="45720" rIns="91440" bIns="45720"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2"/>
          </p:nvPr>
        </p:nvSpPr>
        <p:spPr>
          <a:xfrm>
            <a:off x="6756168" y="6400800"/>
            <a:ext cx="1079748" cy="320676"/>
          </a:xfrm>
          <a:prstGeom prst="rect">
            <a:avLst/>
          </a:prstGeom>
        </p:spPr>
        <p:txBody>
          <a:bodyPr vert="horz" lIns="91440" tIns="45720" rIns="91440" bIns="45720" rtlCol="0" anchor="ctr"/>
          <a:lstStyle>
            <a:lvl1pPr algn="l">
              <a:defRPr sz="1200">
                <a:solidFill>
                  <a:schemeClr val="tx1">
                    <a:lumMod val="50000"/>
                    <a:lumOff val="50000"/>
                  </a:schemeClr>
                </a:solidFill>
                <a:latin typeface="Arial" pitchFamily="34" charset="0"/>
                <a:ea typeface="微軟正黑體" pitchFamily="34" charset="-120"/>
                <a:cs typeface="Arial" pitchFamily="34" charset="0"/>
              </a:defRPr>
            </a:lvl1pPr>
          </a:lstStyle>
          <a:p>
            <a:fld id="{3655A92F-E5A6-4046-B6B3-54350FA95F98}" type="datetime1">
              <a:rPr lang="zh-TW" altLang="en-US" smtClean="0"/>
              <a:pPr/>
              <a:t>2020/6/24</a:t>
            </a:fld>
            <a:endParaRPr lang="zh-TW" altLang="en-US"/>
          </a:p>
        </p:txBody>
      </p:sp>
      <p:sp>
        <p:nvSpPr>
          <p:cNvPr id="5" name="頁尾版面配置區 4"/>
          <p:cNvSpPr>
            <a:spLocks noGrp="1"/>
          </p:cNvSpPr>
          <p:nvPr>
            <p:ph type="ftr" sz="quarter" idx="3"/>
          </p:nvPr>
        </p:nvSpPr>
        <p:spPr>
          <a:xfrm>
            <a:off x="428330" y="6400800"/>
            <a:ext cx="4585648" cy="320676"/>
          </a:xfrm>
          <a:prstGeom prst="rect">
            <a:avLst/>
          </a:prstGeom>
        </p:spPr>
        <p:txBody>
          <a:bodyPr vert="horz" lIns="91440" tIns="45720" rIns="91440" bIns="45720" rtlCol="0" anchor="ctr"/>
          <a:lstStyle>
            <a:lvl1pPr algn="l">
              <a:defRPr sz="1200">
                <a:solidFill>
                  <a:schemeClr val="tx1">
                    <a:lumMod val="50000"/>
                    <a:lumOff val="50000"/>
                  </a:schemeClr>
                </a:solidFill>
                <a:latin typeface="Arial" pitchFamily="34" charset="0"/>
                <a:ea typeface="微軟正黑體" pitchFamily="34" charset="-120"/>
                <a:cs typeface="Arial" pitchFamily="34" charset="0"/>
              </a:defRPr>
            </a:lvl1pPr>
          </a:lstStyle>
          <a:p>
            <a:endParaRPr lang="zh-TW" altLang="en-US"/>
          </a:p>
        </p:txBody>
      </p:sp>
      <p:sp>
        <p:nvSpPr>
          <p:cNvPr id="6" name="投影片編號版面配置區 5"/>
          <p:cNvSpPr>
            <a:spLocks noGrp="1"/>
          </p:cNvSpPr>
          <p:nvPr>
            <p:ph type="sldNum" sz="quarter" idx="4"/>
          </p:nvPr>
        </p:nvSpPr>
        <p:spPr>
          <a:xfrm>
            <a:off x="7974492" y="6400800"/>
            <a:ext cx="712308" cy="320676"/>
          </a:xfrm>
          <a:prstGeom prst="rect">
            <a:avLst/>
          </a:prstGeom>
        </p:spPr>
        <p:txBody>
          <a:bodyPr vert="horz" lIns="91440" tIns="45720" rIns="91440" bIns="45720" rtlCol="0" anchor="ctr"/>
          <a:lstStyle>
            <a:lvl1pPr algn="r">
              <a:defRPr sz="1200">
                <a:solidFill>
                  <a:schemeClr val="tx1">
                    <a:lumMod val="50000"/>
                    <a:lumOff val="50000"/>
                  </a:schemeClr>
                </a:solidFill>
                <a:latin typeface="Arial" pitchFamily="34" charset="0"/>
                <a:ea typeface="微軟正黑體" pitchFamily="34" charset="-120"/>
                <a:cs typeface="Arial" pitchFamily="34" charset="0"/>
              </a:defRPr>
            </a:lvl1pPr>
          </a:lstStyle>
          <a:p>
            <a:fld id="{17230782-1E65-4012-9D20-CC5A411167EA}"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Lst>
  <p:hf hdr="0" ftr="0" dt="0"/>
  <p:txStyles>
    <p:titleStyle>
      <a:lvl1pPr algn="l" defTabSz="914400" rtl="0" eaLnBrk="1" latinLnBrk="0" hangingPunct="1">
        <a:spcBef>
          <a:spcPct val="0"/>
        </a:spcBef>
        <a:spcAft>
          <a:spcPts val="1200"/>
        </a:spcAft>
        <a:buNone/>
        <a:defRPr sz="2800" b="1" kern="1200">
          <a:solidFill>
            <a:schemeClr val="tx1"/>
          </a:solidFill>
          <a:latin typeface="Arial" pitchFamily="34" charset="0"/>
          <a:ea typeface="微軟正黑體" pitchFamily="34" charset="-120"/>
          <a:cs typeface="Arial" pitchFamily="34" charset="0"/>
        </a:defRPr>
      </a:lvl1pPr>
    </p:titleStyle>
    <p:bodyStyle>
      <a:lvl1pPr marL="342900" indent="-342900" algn="l" defTabSz="914400" rtl="0" eaLnBrk="1" latinLnBrk="0" hangingPunct="1">
        <a:spcBef>
          <a:spcPts val="0"/>
        </a:spcBef>
        <a:spcAft>
          <a:spcPts val="1200"/>
        </a:spcAft>
        <a:buSzPct val="85000"/>
        <a:buFont typeface="Wingdings" pitchFamily="2" charset="2"/>
        <a:buChar char="n"/>
        <a:defRPr sz="2000" kern="1200">
          <a:solidFill>
            <a:schemeClr val="tx1"/>
          </a:solidFill>
          <a:latin typeface="Arial" pitchFamily="34" charset="0"/>
          <a:ea typeface="微軟正黑體" pitchFamily="34" charset="-120"/>
          <a:cs typeface="Arial" pitchFamily="34" charset="0"/>
        </a:defRPr>
      </a:lvl1pPr>
      <a:lvl2pPr marL="742950" indent="-285750" algn="l" defTabSz="914400" rtl="0" eaLnBrk="1" latinLnBrk="0" hangingPunct="1">
        <a:spcBef>
          <a:spcPts val="0"/>
        </a:spcBef>
        <a:spcAft>
          <a:spcPts val="1200"/>
        </a:spcAft>
        <a:buSzPct val="85000"/>
        <a:buFont typeface="Wingdings" pitchFamily="2" charset="2"/>
        <a:buChar char="l"/>
        <a:defRPr sz="2000" kern="1200">
          <a:solidFill>
            <a:schemeClr val="tx1"/>
          </a:solidFill>
          <a:latin typeface="Arial" pitchFamily="34" charset="0"/>
          <a:ea typeface="微軟正黑體" pitchFamily="34" charset="-120"/>
          <a:cs typeface="Arial" pitchFamily="34" charset="0"/>
        </a:defRPr>
      </a:lvl2pPr>
      <a:lvl3pPr marL="1143000" indent="-228600" algn="l" defTabSz="914400" rtl="0" eaLnBrk="1" latinLnBrk="0" hangingPunct="1">
        <a:spcBef>
          <a:spcPts val="0"/>
        </a:spcBef>
        <a:spcAft>
          <a:spcPts val="1200"/>
        </a:spcAft>
        <a:buSzPct val="65000"/>
        <a:buFont typeface="Wingdings" pitchFamily="2" charset="2"/>
        <a:buChar char="u"/>
        <a:defRPr sz="2000" kern="1200">
          <a:solidFill>
            <a:schemeClr val="tx1"/>
          </a:solidFill>
          <a:latin typeface="Arial" pitchFamily="34" charset="0"/>
          <a:ea typeface="微軟正黑體" pitchFamily="34" charset="-120"/>
          <a:cs typeface="Arial" pitchFamily="34" charset="0"/>
        </a:defRPr>
      </a:lvl3pPr>
      <a:lvl4pPr marL="1600200" indent="-228600" algn="l" defTabSz="914400" rtl="0" eaLnBrk="1" latinLnBrk="0" hangingPunct="1">
        <a:spcBef>
          <a:spcPts val="0"/>
        </a:spcBef>
        <a:spcAft>
          <a:spcPts val="1200"/>
        </a:spcAft>
        <a:buFont typeface="Arial" pitchFamily="34" charset="0"/>
        <a:buChar char="–"/>
        <a:defRPr sz="2000" kern="1200">
          <a:solidFill>
            <a:schemeClr val="tx1"/>
          </a:solidFill>
          <a:latin typeface="Arial" pitchFamily="34" charset="0"/>
          <a:ea typeface="微軟正黑體" pitchFamily="34" charset="-120"/>
          <a:cs typeface="Arial" pitchFamily="34" charset="0"/>
        </a:defRPr>
      </a:lvl4pPr>
      <a:lvl5pPr marL="2057400" indent="-228600" algn="l" defTabSz="914400" rtl="0" eaLnBrk="1" latinLnBrk="0" hangingPunct="1">
        <a:spcBef>
          <a:spcPts val="0"/>
        </a:spcBef>
        <a:spcAft>
          <a:spcPts val="1200"/>
        </a:spcAft>
        <a:buFont typeface="Arial" pitchFamily="34" charset="0"/>
        <a:buChar char="»"/>
        <a:defRPr sz="2000" kern="1200">
          <a:solidFill>
            <a:schemeClr val="tx1"/>
          </a:solidFill>
          <a:latin typeface="Arial" pitchFamily="34" charset="0"/>
          <a:ea typeface="微軟正黑體" pitchFamily="34" charset="-12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2627784" y="980728"/>
            <a:ext cx="6300192" cy="5184575"/>
          </a:xfrm>
        </p:spPr>
        <p:txBody>
          <a:bodyPr>
            <a:normAutofit/>
          </a:bodyPr>
          <a:lstStyle/>
          <a:p>
            <a:pPr algn="ctr">
              <a:spcBef>
                <a:spcPts val="1200"/>
              </a:spcBef>
            </a:pPr>
            <a:r>
              <a:rPr lang="zh-TW" altLang="en-US" sz="4000" dirty="0" smtClean="0">
                <a:latin typeface="標楷體" pitchFamily="65" charset="-120"/>
                <a:ea typeface="標楷體" pitchFamily="65" charset="-120"/>
                <a:cs typeface="Times New Roman" pitchFamily="18" charset="0"/>
              </a:rPr>
              <a:t>強化職務宿舍</a:t>
            </a:r>
            <a:r>
              <a:rPr lang="zh-TW" altLang="en-US" sz="4000" dirty="0">
                <a:latin typeface="標楷體" pitchFamily="65" charset="-120"/>
                <a:ea typeface="標楷體" pitchFamily="65" charset="-120"/>
                <a:cs typeface="Times New Roman" pitchFamily="18" charset="0"/>
              </a:rPr>
              <a:t>居住</a:t>
            </a:r>
            <a:r>
              <a:rPr lang="zh-TW" altLang="en-US" sz="4000" dirty="0" smtClean="0">
                <a:latin typeface="標楷體" pitchFamily="65" charset="-120"/>
                <a:ea typeface="標楷體" pitchFamily="65" charset="-120"/>
                <a:cs typeface="Times New Roman" pitchFamily="18" charset="0"/>
              </a:rPr>
              <a:t>事實</a:t>
            </a:r>
            <a:r>
              <a:rPr lang="en-US" altLang="zh-TW" sz="4000" dirty="0" smtClean="0">
                <a:latin typeface="標楷體" pitchFamily="65" charset="-120"/>
                <a:ea typeface="標楷體" pitchFamily="65" charset="-120"/>
                <a:cs typeface="Times New Roman" pitchFamily="18" charset="0"/>
              </a:rPr>
              <a:t/>
            </a:r>
            <a:br>
              <a:rPr lang="en-US" altLang="zh-TW" sz="4000" dirty="0" smtClean="0">
                <a:latin typeface="標楷體" pitchFamily="65" charset="-120"/>
                <a:ea typeface="標楷體" pitchFamily="65" charset="-120"/>
                <a:cs typeface="Times New Roman" pitchFamily="18" charset="0"/>
              </a:rPr>
            </a:br>
            <a:r>
              <a:rPr lang="zh-TW" altLang="en-US" sz="4000" dirty="0" smtClean="0">
                <a:latin typeface="標楷體" pitchFamily="65" charset="-120"/>
                <a:ea typeface="標楷體" pitchFamily="65" charset="-120"/>
                <a:cs typeface="Times New Roman" pitchFamily="18" charset="0"/>
              </a:rPr>
              <a:t>查考作業說明會</a:t>
            </a:r>
            <a:r>
              <a:rPr lang="en-US" altLang="zh-TW" sz="4000" dirty="0" smtClean="0">
                <a:latin typeface="Times New Roman" pitchFamily="18" charset="0"/>
                <a:cs typeface="Times New Roman" pitchFamily="18" charset="0"/>
              </a:rPr>
              <a:t/>
            </a:r>
            <a:br>
              <a:rPr lang="en-US" altLang="zh-TW" sz="4000" dirty="0" smtClean="0">
                <a:latin typeface="Times New Roman" pitchFamily="18" charset="0"/>
                <a:cs typeface="Times New Roman" pitchFamily="18" charset="0"/>
              </a:rPr>
            </a:br>
            <a:r>
              <a:rPr lang="en-US" altLang="zh-TW" dirty="0">
                <a:latin typeface="Times New Roman" pitchFamily="18" charset="0"/>
                <a:cs typeface="Times New Roman" pitchFamily="18" charset="0"/>
              </a:rPr>
              <a:t/>
            </a:r>
            <a:br>
              <a:rPr lang="en-US" altLang="zh-TW" dirty="0">
                <a:latin typeface="Times New Roman" pitchFamily="18" charset="0"/>
                <a:cs typeface="Times New Roman" pitchFamily="18" charset="0"/>
              </a:rPr>
            </a:br>
            <a:r>
              <a:rPr lang="en-US" altLang="zh-TW" dirty="0" smtClean="0">
                <a:latin typeface="Times New Roman" pitchFamily="18" charset="0"/>
                <a:cs typeface="Times New Roman" pitchFamily="18" charset="0"/>
              </a:rPr>
              <a:t/>
            </a:r>
            <a:br>
              <a:rPr lang="en-US" altLang="zh-TW" dirty="0" smtClean="0">
                <a:latin typeface="Times New Roman" pitchFamily="18" charset="0"/>
                <a:cs typeface="Times New Roman" pitchFamily="18" charset="0"/>
              </a:rPr>
            </a:br>
            <a:r>
              <a:rPr lang="en-US" altLang="zh-TW" sz="2400" dirty="0" smtClean="0">
                <a:latin typeface="標楷體" panose="03000509000000000000" pitchFamily="65" charset="-120"/>
                <a:ea typeface="標楷體" panose="03000509000000000000" pitchFamily="65" charset="-120"/>
                <a:cs typeface="Times New Roman" pitchFamily="18" charset="0"/>
              </a:rPr>
              <a:t>109</a:t>
            </a:r>
            <a:r>
              <a:rPr lang="zh-TW" altLang="en-US" sz="2400" dirty="0" smtClean="0">
                <a:latin typeface="標楷體" panose="03000509000000000000" pitchFamily="65" charset="-120"/>
                <a:ea typeface="標楷體" panose="03000509000000000000" pitchFamily="65" charset="-120"/>
                <a:cs typeface="Times New Roman" pitchFamily="18" charset="0"/>
              </a:rPr>
              <a:t>年</a:t>
            </a:r>
            <a:r>
              <a:rPr lang="en-US" altLang="zh-TW" sz="2400" dirty="0" smtClean="0">
                <a:latin typeface="標楷體" panose="03000509000000000000" pitchFamily="65" charset="-120"/>
                <a:ea typeface="標楷體" panose="03000509000000000000" pitchFamily="65" charset="-120"/>
                <a:cs typeface="Times New Roman" pitchFamily="18" charset="0"/>
              </a:rPr>
              <a:t>7</a:t>
            </a:r>
            <a:r>
              <a:rPr lang="zh-TW" altLang="en-US" sz="2400" dirty="0" smtClean="0">
                <a:latin typeface="標楷體" panose="03000509000000000000" pitchFamily="65" charset="-120"/>
                <a:ea typeface="標楷體" panose="03000509000000000000" pitchFamily="65" charset="-120"/>
                <a:cs typeface="Times New Roman" pitchFamily="18" charset="0"/>
              </a:rPr>
              <a:t>月</a:t>
            </a:r>
            <a:r>
              <a:rPr lang="en-US" altLang="zh-TW" sz="2400" dirty="0" smtClean="0">
                <a:latin typeface="標楷體" panose="03000509000000000000" pitchFamily="65" charset="-120"/>
                <a:ea typeface="標楷體" panose="03000509000000000000" pitchFamily="65" charset="-120"/>
                <a:cs typeface="Times New Roman" pitchFamily="18" charset="0"/>
              </a:rPr>
              <a:t>1</a:t>
            </a:r>
            <a:r>
              <a:rPr lang="zh-TW" altLang="en-US" sz="2400" dirty="0" smtClean="0">
                <a:latin typeface="標楷體" panose="03000509000000000000" pitchFamily="65" charset="-120"/>
                <a:ea typeface="標楷體" panose="03000509000000000000" pitchFamily="65" charset="-120"/>
                <a:cs typeface="Times New Roman" pitchFamily="18" charset="0"/>
              </a:rPr>
              <a:t>日</a:t>
            </a:r>
            <a:r>
              <a:rPr lang="en-US" altLang="zh-TW" sz="2400" dirty="0" smtClean="0">
                <a:latin typeface="標楷體" panose="03000509000000000000" pitchFamily="65" charset="-120"/>
                <a:ea typeface="標楷體" panose="03000509000000000000" pitchFamily="65" charset="-120"/>
                <a:cs typeface="Times New Roman" pitchFamily="18" charset="0"/>
              </a:rPr>
              <a:t/>
            </a:r>
            <a:br>
              <a:rPr lang="en-US" altLang="zh-TW" sz="2400" dirty="0" smtClean="0">
                <a:latin typeface="標楷體" panose="03000509000000000000" pitchFamily="65" charset="-120"/>
                <a:ea typeface="標楷體" panose="03000509000000000000" pitchFamily="65" charset="-120"/>
                <a:cs typeface="Times New Roman" pitchFamily="18" charset="0"/>
              </a:rPr>
            </a:br>
            <a:r>
              <a:rPr lang="zh-TW" altLang="en-US" sz="2400" dirty="0" smtClean="0">
                <a:latin typeface="標楷體" panose="03000509000000000000" pitchFamily="65" charset="-120"/>
                <a:ea typeface="標楷體" panose="03000509000000000000" pitchFamily="65" charset="-120"/>
                <a:cs typeface="Times New Roman" pitchFamily="18" charset="0"/>
              </a:rPr>
              <a:t>報告</a:t>
            </a:r>
            <a:r>
              <a:rPr lang="zh-TW" altLang="en-US" sz="2400" dirty="0">
                <a:latin typeface="標楷體" panose="03000509000000000000" pitchFamily="65" charset="-120"/>
                <a:ea typeface="標楷體" panose="03000509000000000000" pitchFamily="65" charset="-120"/>
                <a:cs typeface="Times New Roman" pitchFamily="18" charset="0"/>
              </a:rPr>
              <a:t>單位</a:t>
            </a:r>
            <a:r>
              <a:rPr lang="zh-TW" altLang="en-US" sz="2400" dirty="0" smtClean="0">
                <a:latin typeface="標楷體" panose="03000509000000000000" pitchFamily="65" charset="-120"/>
                <a:ea typeface="標楷體" panose="03000509000000000000" pitchFamily="65" charset="-120"/>
                <a:cs typeface="Times New Roman" pitchFamily="18" charset="0"/>
              </a:rPr>
              <a:t>：保管組</a:t>
            </a:r>
            <a:endParaRPr lang="zh-TW" altLang="en-US" sz="2400" dirty="0">
              <a:latin typeface="標楷體" panose="03000509000000000000" pitchFamily="65" charset="-120"/>
              <a:ea typeface="標楷體" panose="03000509000000000000" pitchFamily="65" charset="-120"/>
              <a:cs typeface="Times New Roman" pitchFamily="18" charset="0"/>
            </a:endParaRPr>
          </a:p>
        </p:txBody>
      </p:sp>
      <p:sp>
        <p:nvSpPr>
          <p:cNvPr id="3" name="投影片編號版面配置區 2"/>
          <p:cNvSpPr>
            <a:spLocks noGrp="1"/>
          </p:cNvSpPr>
          <p:nvPr>
            <p:ph type="sldNum" sz="quarter" idx="12"/>
          </p:nvPr>
        </p:nvSpPr>
        <p:spPr/>
        <p:txBody>
          <a:bodyPr/>
          <a:lstStyle/>
          <a:p>
            <a:fld id="{0889128F-15C0-4C6C-872D-3FD8262D9232}" type="slidenum">
              <a:rPr lang="zh-TW" altLang="en-US" smtClean="0"/>
              <a:pPr/>
              <a:t>1</a:t>
            </a:fld>
            <a:endParaRPr lang="zh-TW" altLang="en-US"/>
          </a:p>
        </p:txBody>
      </p:sp>
    </p:spTree>
    <p:extLst>
      <p:ext uri="{BB962C8B-B14F-4D97-AF65-F5344CB8AC3E}">
        <p14:creationId xmlns:p14="http://schemas.microsoft.com/office/powerpoint/2010/main" val="6538174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95536" y="1484784"/>
            <a:ext cx="7776864" cy="5040560"/>
          </a:xfrm>
        </p:spPr>
        <p:txBody>
          <a:bodyPr vert="horz" lIns="91440" tIns="45720" rIns="91440" bIns="45720" rtlCol="0">
            <a:normAutofit/>
          </a:bodyPr>
          <a:lstStyle/>
          <a:p>
            <a:pPr marL="452438" indent="-452438">
              <a:lnSpc>
                <a:spcPts val="4000"/>
              </a:lnSpc>
            </a:pPr>
            <a:r>
              <a:rPr lang="zh-TW" altLang="en-US" sz="3000" dirty="0" smtClean="0">
                <a:latin typeface="標楷體" pitchFamily="65" charset="-120"/>
                <a:ea typeface="標楷體" pitchFamily="65" charset="-120"/>
              </a:rPr>
              <a:t>第二十點 </a:t>
            </a:r>
            <a:r>
              <a:rPr lang="en-US" altLang="zh-TW" sz="2800" dirty="0" smtClean="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新訂宿舍社區公約第九點</a:t>
            </a:r>
            <a:r>
              <a:rPr lang="en-US" altLang="zh-TW" sz="3000" dirty="0">
                <a:latin typeface="標楷體" panose="03000509000000000000" pitchFamily="65" charset="-120"/>
                <a:ea typeface="標楷體" panose="03000509000000000000" pitchFamily="65" charset="-120"/>
              </a:rPr>
              <a:t>)</a:t>
            </a:r>
          </a:p>
          <a:p>
            <a:pPr marL="857250" lvl="1" indent="-457200">
              <a:lnSpc>
                <a:spcPts val="4000"/>
              </a:lnSpc>
              <a:buFont typeface="Wingdings" panose="05000000000000000000" pitchFamily="2" charset="2"/>
              <a:buChar char="Ø"/>
            </a:pPr>
            <a:r>
              <a:rPr lang="zh-TW" altLang="zh-TW" sz="3000" dirty="0">
                <a:latin typeface="標楷體" panose="03000509000000000000" pitchFamily="65" charset="-120"/>
                <a:ea typeface="標楷體" panose="03000509000000000000" pitchFamily="65" charset="-120"/>
              </a:rPr>
              <a:t>住戶每年依規接受校方至少二次宿舍居住事實之查考作業，總務處將</a:t>
            </a:r>
            <a:r>
              <a:rPr lang="zh-TW" altLang="zh-TW" sz="3000" b="1" u="sng" dirty="0">
                <a:latin typeface="標楷體" panose="03000509000000000000" pitchFamily="65" charset="-120"/>
                <a:ea typeface="標楷體" panose="03000509000000000000" pitchFamily="65" charset="-120"/>
              </a:rPr>
              <a:t>不定期且不預先通知</a:t>
            </a:r>
            <a:r>
              <a:rPr lang="zh-TW" altLang="zh-TW" sz="3000" dirty="0">
                <a:latin typeface="標楷體" panose="03000509000000000000" pitchFamily="65" charset="-120"/>
                <a:ea typeface="標楷體" panose="03000509000000000000" pitchFamily="65" charset="-120"/>
              </a:rPr>
              <a:t>，派員實地訪查各宿舍借用人居住情形，請住戶勾選居住狀況調查問卷並簽名，經派員到府實地訪查第三次仍無人在家時，現場留置調查問卷並限期回復，並請</a:t>
            </a:r>
            <a:r>
              <a:rPr lang="zh-TW" altLang="zh-TW" sz="3000" b="1" u="sng" dirty="0">
                <a:latin typeface="標楷體" panose="03000509000000000000" pitchFamily="65" charset="-120"/>
                <a:ea typeface="標楷體" panose="03000509000000000000" pitchFamily="65" charset="-120"/>
              </a:rPr>
              <a:t>前</a:t>
            </a:r>
            <a:r>
              <a:rPr lang="en-US" altLang="zh-TW" sz="3000" b="1" u="sng" dirty="0">
                <a:latin typeface="標楷體" panose="03000509000000000000" pitchFamily="65" charset="-120"/>
                <a:ea typeface="標楷體" panose="03000509000000000000" pitchFamily="65" charset="-120"/>
              </a:rPr>
              <a:t>1</a:t>
            </a:r>
            <a:r>
              <a:rPr lang="zh-TW" altLang="zh-TW" sz="3000" b="1" u="sng" dirty="0">
                <a:latin typeface="標楷體" panose="03000509000000000000" pitchFamily="65" charset="-120"/>
                <a:ea typeface="標楷體" panose="03000509000000000000" pitchFamily="65" charset="-120"/>
              </a:rPr>
              <a:t>年年用水量低於</a:t>
            </a:r>
            <a:r>
              <a:rPr lang="en-US" altLang="zh-TW" sz="3000" b="1" u="sng" dirty="0">
                <a:latin typeface="標楷體" panose="03000509000000000000" pitchFamily="65" charset="-120"/>
                <a:ea typeface="標楷體" panose="03000509000000000000" pitchFamily="65" charset="-120"/>
              </a:rPr>
              <a:t>60</a:t>
            </a:r>
            <a:r>
              <a:rPr lang="zh-TW" altLang="zh-TW" sz="3000" b="1" u="sng" dirty="0">
                <a:latin typeface="標楷體" panose="03000509000000000000" pitchFamily="65" charset="-120"/>
                <a:ea typeface="標楷體" panose="03000509000000000000" pitchFamily="65" charset="-120"/>
              </a:rPr>
              <a:t>度</a:t>
            </a:r>
            <a:r>
              <a:rPr lang="zh-TW" altLang="zh-TW" sz="3000" dirty="0">
                <a:latin typeface="標楷體" panose="03000509000000000000" pitchFamily="65" charset="-120"/>
                <a:ea typeface="標楷體" panose="03000509000000000000" pitchFamily="65" charset="-120"/>
              </a:rPr>
              <a:t>之住戶，提出居住狀況說明。</a:t>
            </a:r>
            <a:endParaRPr lang="en-US" altLang="zh-TW" sz="3000" dirty="0">
              <a:latin typeface="標楷體" panose="03000509000000000000" pitchFamily="65" charset="-120"/>
              <a:ea typeface="標楷體" panose="03000509000000000000" pitchFamily="65" charset="-120"/>
            </a:endParaRPr>
          </a:p>
        </p:txBody>
      </p:sp>
      <p:sp>
        <p:nvSpPr>
          <p:cNvPr id="5" name="標題 1"/>
          <p:cNvSpPr txBox="1">
            <a:spLocks/>
          </p:cNvSpPr>
          <p:nvPr/>
        </p:nvSpPr>
        <p:spPr>
          <a:xfrm>
            <a:off x="3419872" y="280136"/>
            <a:ext cx="5544616" cy="1080120"/>
          </a:xfrm>
          <a:prstGeom prst="rect">
            <a:avLst/>
          </a:prstGeom>
        </p:spPr>
        <p:txBody>
          <a:bodyPr vert="horz" lIns="91440" tIns="45720" rIns="91440" bIns="45720" rtlCol="0" anchor="ctr">
            <a:noAutofit/>
          </a:bodyPr>
          <a:lstStyle>
            <a:defPPr>
              <a:defRPr lang="zh-TW"/>
            </a:defPPr>
            <a:lvl1pPr>
              <a:lnSpc>
                <a:spcPts val="4000"/>
              </a:lnSpc>
              <a:spcBef>
                <a:spcPct val="0"/>
              </a:spcBef>
              <a:spcAft>
                <a:spcPts val="0"/>
              </a:spcAft>
              <a:buNone/>
              <a:defRPr sz="3600" b="0">
                <a:latin typeface="標楷體" panose="03000509000000000000" pitchFamily="65" charset="-120"/>
                <a:ea typeface="標楷體" panose="03000509000000000000" pitchFamily="65" charset="-120"/>
                <a:cs typeface="Arial" pitchFamily="34" charset="0"/>
              </a:defRPr>
            </a:lvl1pPr>
          </a:lstStyle>
          <a:p>
            <a:pPr algn="ctr"/>
            <a:r>
              <a:rPr lang="zh-TW" altLang="en-US" sz="3000" b="1" dirty="0" smtClean="0"/>
              <a:t>修訂「多房間職務宿舍借住要點」</a:t>
            </a:r>
            <a:endParaRPr lang="en-US" altLang="zh-TW" sz="3000" b="1" dirty="0" smtClean="0"/>
          </a:p>
        </p:txBody>
      </p:sp>
    </p:spTree>
    <p:extLst>
      <p:ext uri="{BB962C8B-B14F-4D97-AF65-F5344CB8AC3E}">
        <p14:creationId xmlns:p14="http://schemas.microsoft.com/office/powerpoint/2010/main" val="33677472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95536" y="1484784"/>
            <a:ext cx="7776864" cy="5040560"/>
          </a:xfrm>
        </p:spPr>
        <p:txBody>
          <a:bodyPr vert="horz" lIns="91440" tIns="45720" rIns="91440" bIns="45720" rtlCol="0">
            <a:normAutofit/>
          </a:bodyPr>
          <a:lstStyle/>
          <a:p>
            <a:pPr marL="452438" indent="-452438">
              <a:lnSpc>
                <a:spcPts val="4000"/>
              </a:lnSpc>
            </a:pPr>
            <a:r>
              <a:rPr lang="zh-TW" altLang="en-US" sz="3000" dirty="0" smtClean="0">
                <a:latin typeface="標楷體" pitchFamily="65" charset="-120"/>
                <a:ea typeface="標楷體" pitchFamily="65" charset="-120"/>
              </a:rPr>
              <a:t>第二十一點 </a:t>
            </a:r>
            <a:r>
              <a:rPr lang="en-US" altLang="zh-TW" sz="3000" dirty="0">
                <a:latin typeface="標楷體" panose="03000509000000000000" pitchFamily="65" charset="-120"/>
                <a:ea typeface="標楷體" panose="03000509000000000000" pitchFamily="65" charset="-120"/>
              </a:rPr>
              <a:t>(</a:t>
            </a:r>
            <a:r>
              <a:rPr lang="zh-TW" altLang="en-US" sz="3000" dirty="0">
                <a:latin typeface="標楷體" panose="03000509000000000000" pitchFamily="65" charset="-120"/>
                <a:ea typeface="標楷體" panose="03000509000000000000" pitchFamily="65" charset="-120"/>
              </a:rPr>
              <a:t>新訂宿舍社區公約第十點</a:t>
            </a:r>
            <a:r>
              <a:rPr lang="en-US" altLang="zh-TW" sz="3000" dirty="0">
                <a:latin typeface="標楷體" panose="03000509000000000000" pitchFamily="65" charset="-120"/>
                <a:ea typeface="標楷體" panose="03000509000000000000" pitchFamily="65" charset="-120"/>
              </a:rPr>
              <a:t>)</a:t>
            </a:r>
          </a:p>
          <a:p>
            <a:pPr marL="857250" lvl="1" indent="-457200">
              <a:lnSpc>
                <a:spcPts val="4200"/>
              </a:lnSpc>
              <a:buFont typeface="Wingdings" panose="05000000000000000000" pitchFamily="2" charset="2"/>
              <a:buChar char="Ø"/>
            </a:pPr>
            <a:r>
              <a:rPr lang="zh-TW" altLang="en-US" sz="3000" dirty="0">
                <a:latin typeface="標楷體" panose="03000509000000000000" pitchFamily="65" charset="-120"/>
                <a:ea typeface="標楷體" panose="03000509000000000000" pitchFamily="65" charset="-120"/>
              </a:rPr>
              <a:t>居住事實調查結果將簽陳首長核示並於宿舍管理委員會報告查考結果，如無法提出未有不符實際居住認定標準之具體說明或所提居住事實說明顯有不符實際居住之認定標準，經首長認定未實際居住者，應</a:t>
            </a:r>
            <a:r>
              <a:rPr lang="zh-TW" altLang="en-US" sz="3000" b="1" u="sng" dirty="0">
                <a:latin typeface="標楷體" panose="03000509000000000000" pitchFamily="65" charset="-120"/>
                <a:ea typeface="標楷體" panose="03000509000000000000" pitchFamily="65" charset="-120"/>
              </a:rPr>
              <a:t>終止借用</a:t>
            </a:r>
            <a:r>
              <a:rPr lang="zh-TW" altLang="en-US" sz="3000" dirty="0">
                <a:latin typeface="標楷體" panose="03000509000000000000" pitchFamily="65" charset="-120"/>
                <a:ea typeface="標楷體" panose="03000509000000000000" pitchFamily="65" charset="-120"/>
              </a:rPr>
              <a:t>，並於</a:t>
            </a:r>
            <a:r>
              <a:rPr lang="zh-TW" altLang="en-US" sz="3000" b="1" u="sng" dirty="0">
                <a:latin typeface="標楷體" panose="03000509000000000000" pitchFamily="65" charset="-120"/>
                <a:ea typeface="標楷體" panose="03000509000000000000" pitchFamily="65" charset="-120"/>
              </a:rPr>
              <a:t>一個月內</a:t>
            </a:r>
            <a:r>
              <a:rPr lang="zh-TW" altLang="en-US" sz="3000" dirty="0">
                <a:latin typeface="標楷體" panose="03000509000000000000" pitchFamily="65" charset="-120"/>
                <a:ea typeface="標楷體" panose="03000509000000000000" pitchFamily="65" charset="-120"/>
              </a:rPr>
              <a:t>交還宿舍</a:t>
            </a:r>
            <a:r>
              <a:rPr lang="zh-TW" altLang="zh-TW" sz="3000" dirty="0" smtClean="0">
                <a:latin typeface="標楷體" panose="03000509000000000000" pitchFamily="65" charset="-120"/>
                <a:ea typeface="標楷體" panose="03000509000000000000" pitchFamily="65" charset="-120"/>
              </a:rPr>
              <a:t>。</a:t>
            </a:r>
            <a:endParaRPr lang="en-US" altLang="zh-TW" sz="3000" dirty="0">
              <a:latin typeface="標楷體" panose="03000509000000000000" pitchFamily="65" charset="-120"/>
              <a:ea typeface="標楷體" panose="03000509000000000000" pitchFamily="65" charset="-120"/>
            </a:endParaRPr>
          </a:p>
        </p:txBody>
      </p:sp>
      <p:sp>
        <p:nvSpPr>
          <p:cNvPr id="5" name="標題 1"/>
          <p:cNvSpPr txBox="1">
            <a:spLocks/>
          </p:cNvSpPr>
          <p:nvPr/>
        </p:nvSpPr>
        <p:spPr>
          <a:xfrm>
            <a:off x="3419872" y="332656"/>
            <a:ext cx="5544616" cy="1080120"/>
          </a:xfrm>
          <a:prstGeom prst="rect">
            <a:avLst/>
          </a:prstGeom>
        </p:spPr>
        <p:txBody>
          <a:bodyPr vert="horz" lIns="91440" tIns="45720" rIns="91440" bIns="45720" rtlCol="0" anchor="ctr">
            <a:noAutofit/>
          </a:bodyPr>
          <a:lstStyle>
            <a:defPPr>
              <a:defRPr lang="zh-TW"/>
            </a:defPPr>
            <a:lvl1pPr>
              <a:lnSpc>
                <a:spcPts val="4000"/>
              </a:lnSpc>
              <a:spcBef>
                <a:spcPct val="0"/>
              </a:spcBef>
              <a:spcAft>
                <a:spcPts val="0"/>
              </a:spcAft>
              <a:buNone/>
              <a:defRPr sz="3600" b="0">
                <a:latin typeface="標楷體" panose="03000509000000000000" pitchFamily="65" charset="-120"/>
                <a:ea typeface="標楷體" panose="03000509000000000000" pitchFamily="65" charset="-120"/>
                <a:cs typeface="Arial" pitchFamily="34" charset="0"/>
              </a:defRPr>
            </a:lvl1pPr>
          </a:lstStyle>
          <a:p>
            <a:pPr algn="ctr"/>
            <a:r>
              <a:rPr lang="zh-TW" altLang="en-US" sz="3000" b="1" dirty="0" smtClean="0"/>
              <a:t>修訂「多房間職務宿舍借住要點」</a:t>
            </a:r>
            <a:endParaRPr lang="en-US" altLang="zh-TW" sz="3000" b="1" dirty="0" smtClean="0"/>
          </a:p>
        </p:txBody>
      </p:sp>
    </p:spTree>
    <p:extLst>
      <p:ext uri="{BB962C8B-B14F-4D97-AF65-F5344CB8AC3E}">
        <p14:creationId xmlns:p14="http://schemas.microsoft.com/office/powerpoint/2010/main" val="6123846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200" dirty="0" smtClean="0">
                <a:latin typeface="標楷體" panose="03000509000000000000" pitchFamily="65" charset="-120"/>
                <a:ea typeface="標楷體" panose="03000509000000000000" pitchFamily="65" charset="-120"/>
              </a:rPr>
              <a:t>後續執行程序</a:t>
            </a:r>
            <a:endParaRPr lang="zh-TW" altLang="en-US" sz="32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457199" y="2852936"/>
            <a:ext cx="8229600" cy="4324660"/>
          </a:xfrm>
        </p:spPr>
        <p:txBody>
          <a:bodyPr>
            <a:normAutofit/>
          </a:bodyPr>
          <a:lstStyle/>
          <a:p>
            <a:pPr marL="452438" indent="-452438">
              <a:lnSpc>
                <a:spcPts val="4000"/>
              </a:lnSpc>
              <a:spcAft>
                <a:spcPts val="1800"/>
              </a:spcAft>
            </a:pPr>
            <a:r>
              <a:rPr lang="zh-TW" altLang="en-US" sz="3000" dirty="0" smtClean="0">
                <a:latin typeface="標楷體" pitchFamily="65" charset="-120"/>
                <a:ea typeface="標楷體" pitchFamily="65" charset="-120"/>
              </a:rPr>
              <a:t>行政</a:t>
            </a:r>
            <a:r>
              <a:rPr lang="zh-TW" altLang="en-US" sz="3000" dirty="0">
                <a:latin typeface="標楷體" pitchFamily="65" charset="-120"/>
                <a:ea typeface="標楷體" pitchFamily="65" charset="-120"/>
              </a:rPr>
              <a:t>會議審議後轉陳教育部核定</a:t>
            </a:r>
            <a:r>
              <a:rPr lang="zh-TW" altLang="en-US" sz="3000" dirty="0" smtClean="0">
                <a:latin typeface="標楷體" pitchFamily="65" charset="-120"/>
                <a:ea typeface="標楷體" pitchFamily="65" charset="-120"/>
              </a:rPr>
              <a:t>。</a:t>
            </a:r>
            <a:endParaRPr lang="en-US" altLang="zh-TW" sz="3000" dirty="0">
              <a:latin typeface="標楷體" pitchFamily="65" charset="-120"/>
              <a:ea typeface="標楷體" pitchFamily="65" charset="-120"/>
            </a:endParaRPr>
          </a:p>
        </p:txBody>
      </p:sp>
      <p:sp>
        <p:nvSpPr>
          <p:cNvPr id="4" name="投影片編號版面配置區 3"/>
          <p:cNvSpPr>
            <a:spLocks noGrp="1"/>
          </p:cNvSpPr>
          <p:nvPr>
            <p:ph type="sldNum" sz="quarter" idx="12"/>
          </p:nvPr>
        </p:nvSpPr>
        <p:spPr/>
        <p:txBody>
          <a:bodyPr/>
          <a:lstStyle/>
          <a:p>
            <a:fld id="{0889128F-15C0-4C6C-872D-3FD8262D9232}" type="slidenum">
              <a:rPr lang="zh-TW" altLang="en-US" smtClean="0"/>
              <a:pPr/>
              <a:t>12</a:t>
            </a:fld>
            <a:endParaRPr lang="zh-TW" altLang="en-US"/>
          </a:p>
        </p:txBody>
      </p:sp>
    </p:spTree>
    <p:extLst>
      <p:ext uri="{BB962C8B-B14F-4D97-AF65-F5344CB8AC3E}">
        <p14:creationId xmlns:p14="http://schemas.microsoft.com/office/powerpoint/2010/main" val="428699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879304" y="2132856"/>
            <a:ext cx="6157192" cy="2696320"/>
          </a:xfrm>
        </p:spPr>
        <p:txBody>
          <a:bodyPr>
            <a:noAutofit/>
          </a:bodyPr>
          <a:lstStyle/>
          <a:p>
            <a:r>
              <a:rPr lang="zh-TW" altLang="en-US" sz="4800" dirty="0" smtClean="0">
                <a:latin typeface="標楷體" panose="03000509000000000000" pitchFamily="65" charset="-120"/>
                <a:ea typeface="標楷體" panose="03000509000000000000" pitchFamily="65" charset="-120"/>
              </a:rPr>
              <a:t>敬請指導</a:t>
            </a:r>
            <a:endParaRPr lang="zh-TW" altLang="en-US" sz="4800" dirty="0">
              <a:latin typeface="標楷體" panose="03000509000000000000" pitchFamily="65" charset="-120"/>
              <a:ea typeface="標楷體" panose="03000509000000000000" pitchFamily="65" charset="-120"/>
            </a:endParaRPr>
          </a:p>
        </p:txBody>
      </p:sp>
      <p:sp>
        <p:nvSpPr>
          <p:cNvPr id="3" name="投影片編號版面配置區 2"/>
          <p:cNvSpPr>
            <a:spLocks noGrp="1"/>
          </p:cNvSpPr>
          <p:nvPr>
            <p:ph type="sldNum" sz="quarter" idx="12"/>
          </p:nvPr>
        </p:nvSpPr>
        <p:spPr/>
        <p:txBody>
          <a:bodyPr/>
          <a:lstStyle/>
          <a:p>
            <a:fld id="{0889128F-15C0-4C6C-872D-3FD8262D9232}" type="slidenum">
              <a:rPr lang="zh-TW" altLang="en-US" smtClean="0"/>
              <a:pPr/>
              <a:t>13</a:t>
            </a:fld>
            <a:endParaRPr lang="zh-TW" altLang="en-US"/>
          </a:p>
        </p:txBody>
      </p:sp>
    </p:spTree>
    <p:extLst>
      <p:ext uri="{BB962C8B-B14F-4D97-AF65-F5344CB8AC3E}">
        <p14:creationId xmlns:p14="http://schemas.microsoft.com/office/powerpoint/2010/main" val="25686440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cs typeface="Arial" charset="0"/>
              </a:rPr>
              <a:t>本案</a:t>
            </a:r>
            <a:r>
              <a:rPr lang="zh-TW" altLang="en-US" dirty="0" smtClean="0">
                <a:latin typeface="標楷體" panose="03000509000000000000" pitchFamily="65" charset="-120"/>
                <a:ea typeface="標楷體" panose="03000509000000000000" pitchFamily="65" charset="-120"/>
                <a:cs typeface="Arial" charset="0"/>
              </a:rPr>
              <a:t>緣起</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457199" y="1480828"/>
            <a:ext cx="8229600" cy="5240648"/>
          </a:xfrm>
        </p:spPr>
        <p:txBody>
          <a:bodyPr>
            <a:normAutofit/>
          </a:bodyPr>
          <a:lstStyle/>
          <a:p>
            <a:r>
              <a:rPr lang="zh-TW" altLang="en-US" sz="3500" b="1" dirty="0">
                <a:solidFill>
                  <a:srgbClr val="8A0045"/>
                </a:solidFill>
                <a:latin typeface="標楷體" panose="03000509000000000000" pitchFamily="65" charset="-120"/>
                <a:ea typeface="標楷體" panose="03000509000000000000" pitchFamily="65" charset="-120"/>
                <a:cs typeface="Arial" charset="0"/>
              </a:rPr>
              <a:t>緣起</a:t>
            </a:r>
          </a:p>
          <a:p>
            <a:pPr lvl="1" indent="-324000">
              <a:lnSpc>
                <a:spcPct val="110000"/>
              </a:lnSpc>
            </a:pPr>
            <a:r>
              <a:rPr lang="zh-TW" altLang="zh-TW" sz="3000" dirty="0">
                <a:latin typeface="標楷體" panose="03000509000000000000" pitchFamily="65" charset="-120"/>
                <a:ea typeface="標楷體" panose="03000509000000000000" pitchFamily="65" charset="-120"/>
              </a:rPr>
              <a:t>學校提供職務宿舍係為提升攬才、留才之競爭力，為強化宿舍居住事實查考之查察，訂定本校之準則及</a:t>
            </a:r>
            <a:r>
              <a:rPr lang="en-US" altLang="zh-TW" sz="3000" dirty="0" smtClean="0">
                <a:latin typeface="標楷體" panose="03000509000000000000" pitchFamily="65" charset="-120"/>
                <a:ea typeface="標楷體" panose="03000509000000000000" pitchFamily="65" charset="-120"/>
              </a:rPr>
              <a:t>SOP</a:t>
            </a:r>
            <a:r>
              <a:rPr lang="zh-TW" altLang="en-US" sz="3000" dirty="0" smtClean="0">
                <a:latin typeface="標楷體" panose="03000509000000000000" pitchFamily="65" charset="-120"/>
                <a:ea typeface="標楷體" panose="03000509000000000000" pitchFamily="65" charset="-120"/>
              </a:rPr>
              <a:t>。</a:t>
            </a:r>
            <a:endParaRPr lang="en-US" altLang="zh-TW" sz="3000" dirty="0" smtClean="0">
              <a:latin typeface="標楷體" panose="03000509000000000000" pitchFamily="65" charset="-120"/>
              <a:ea typeface="標楷體" panose="03000509000000000000" pitchFamily="65" charset="-120"/>
            </a:endParaRPr>
          </a:p>
          <a:p>
            <a:pPr lvl="1" indent="-324000">
              <a:lnSpc>
                <a:spcPct val="110000"/>
              </a:lnSpc>
            </a:pPr>
            <a:r>
              <a:rPr lang="zh-TW" altLang="zh-TW" sz="3000" dirty="0">
                <a:latin typeface="標楷體" panose="03000509000000000000" pitchFamily="65" charset="-120"/>
                <a:ea typeface="標楷體" panose="03000509000000000000" pitchFamily="65" charset="-120"/>
              </a:rPr>
              <a:t>擬將</a:t>
            </a:r>
            <a:r>
              <a:rPr lang="zh-TW" altLang="en-US" sz="3000" dirty="0">
                <a:latin typeface="標楷體" panose="03000509000000000000" pitchFamily="65" charset="-120"/>
                <a:ea typeface="標楷體" panose="03000509000000000000" pitchFamily="65" charset="-120"/>
              </a:rPr>
              <a:t>新</a:t>
            </a:r>
            <a:r>
              <a:rPr lang="zh-TW" altLang="en-US" sz="3000" dirty="0" smtClean="0">
                <a:latin typeface="標楷體" panose="03000509000000000000" pitchFamily="65" charset="-120"/>
                <a:ea typeface="標楷體" panose="03000509000000000000" pitchFamily="65" charset="-120"/>
              </a:rPr>
              <a:t>訂</a:t>
            </a:r>
            <a:r>
              <a:rPr lang="zh-TW" altLang="zh-TW" sz="3000" dirty="0" smtClean="0">
                <a:latin typeface="標楷體" panose="03000509000000000000" pitchFamily="65" charset="-120"/>
                <a:ea typeface="標楷體" panose="03000509000000000000" pitchFamily="65" charset="-120"/>
              </a:rPr>
              <a:t>之</a:t>
            </a:r>
            <a:r>
              <a:rPr lang="zh-TW" altLang="zh-TW" sz="3000" dirty="0">
                <a:latin typeface="標楷體" panose="03000509000000000000" pitchFamily="65" charset="-120"/>
                <a:ea typeface="標楷體" panose="03000509000000000000" pitchFamily="65" charset="-120"/>
              </a:rPr>
              <a:t>相關規定納入「多房間職務宿舍借住要點」，強化管理目的及效益</a:t>
            </a:r>
            <a:r>
              <a:rPr lang="zh-TW" altLang="zh-TW" sz="3000" dirty="0" smtClean="0">
                <a:latin typeface="標楷體" panose="03000509000000000000" pitchFamily="65" charset="-120"/>
                <a:ea typeface="標楷體" panose="03000509000000000000" pitchFamily="65" charset="-120"/>
              </a:rPr>
              <a:t>。</a:t>
            </a:r>
            <a:endParaRPr lang="en-US" altLang="zh-TW" sz="3000" dirty="0" smtClean="0">
              <a:latin typeface="標楷體" panose="03000509000000000000" pitchFamily="65" charset="-120"/>
              <a:ea typeface="標楷體" panose="03000509000000000000" pitchFamily="65" charset="-120"/>
            </a:endParaRPr>
          </a:p>
          <a:p>
            <a:pPr lvl="1" indent="-324000">
              <a:lnSpc>
                <a:spcPct val="110000"/>
              </a:lnSpc>
            </a:pPr>
            <a:r>
              <a:rPr lang="zh-TW" altLang="zh-TW" sz="3000" dirty="0" smtClean="0">
                <a:latin typeface="標楷體" panose="03000509000000000000" pitchFamily="65" charset="-120"/>
                <a:ea typeface="標楷體" panose="03000509000000000000" pitchFamily="65" charset="-120"/>
              </a:rPr>
              <a:t>辦理</a:t>
            </a:r>
            <a:r>
              <a:rPr lang="zh-TW" altLang="zh-TW" sz="3000" dirty="0">
                <a:latin typeface="標楷體" panose="03000509000000000000" pitchFamily="65" charset="-120"/>
                <a:ea typeface="標楷體" panose="03000509000000000000" pitchFamily="65" charset="-120"/>
              </a:rPr>
              <a:t>說明會蒐集意見，俾利執行及後續滾動式</a:t>
            </a:r>
            <a:r>
              <a:rPr lang="zh-TW" altLang="zh-TW" sz="3000" dirty="0" smtClean="0">
                <a:latin typeface="標楷體" panose="03000509000000000000" pitchFamily="65" charset="-120"/>
                <a:ea typeface="標楷體" panose="03000509000000000000" pitchFamily="65" charset="-120"/>
              </a:rPr>
              <a:t>修正。</a:t>
            </a:r>
            <a:endParaRPr lang="zh-TW" altLang="zh-TW" sz="31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0889128F-15C0-4C6C-872D-3FD8262D9232}" type="slidenum">
              <a:rPr lang="zh-TW" altLang="en-US" smtClean="0"/>
              <a:pPr/>
              <a:t>2</a:t>
            </a:fld>
            <a:endParaRPr lang="zh-TW" altLang="en-US"/>
          </a:p>
        </p:txBody>
      </p:sp>
    </p:spTree>
    <p:extLst>
      <p:ext uri="{BB962C8B-B14F-4D97-AF65-F5344CB8AC3E}">
        <p14:creationId xmlns:p14="http://schemas.microsoft.com/office/powerpoint/2010/main" val="27386488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95536" y="1700808"/>
            <a:ext cx="8496944" cy="4896544"/>
          </a:xfrm>
        </p:spPr>
        <p:txBody>
          <a:bodyPr vert="horz" lIns="91440" tIns="45720" rIns="91440" bIns="45720" rtlCol="0">
            <a:normAutofit/>
          </a:bodyPr>
          <a:lstStyle/>
          <a:p>
            <a:pPr>
              <a:lnSpc>
                <a:spcPct val="80000"/>
              </a:lnSpc>
            </a:pPr>
            <a:r>
              <a:rPr lang="zh-TW" altLang="en-US" sz="3200" b="1" dirty="0">
                <a:solidFill>
                  <a:srgbClr val="8A0045"/>
                </a:solidFill>
                <a:latin typeface="標楷體" panose="03000509000000000000" pitchFamily="65" charset="-120"/>
                <a:ea typeface="標楷體" panose="03000509000000000000" pitchFamily="65" charset="-120"/>
                <a:cs typeface="Arial" charset="0"/>
              </a:rPr>
              <a:t>法規依據</a:t>
            </a:r>
          </a:p>
          <a:p>
            <a:pPr lvl="1"/>
            <a:r>
              <a:rPr lang="zh-TW" altLang="en-US" sz="2800" dirty="0" smtClean="0">
                <a:latin typeface="標楷體" panose="03000509000000000000" pitchFamily="65" charset="-120"/>
                <a:ea typeface="標楷體" panose="03000509000000000000" pitchFamily="65" charset="-120"/>
                <a:cs typeface="Arial" charset="0"/>
              </a:rPr>
              <a:t>行政院「</a:t>
            </a:r>
            <a:r>
              <a:rPr lang="zh-TW" altLang="en-US" sz="2800" dirty="0">
                <a:latin typeface="標楷體" panose="03000509000000000000" pitchFamily="65" charset="-120"/>
                <a:ea typeface="標楷體" panose="03000509000000000000" pitchFamily="65" charset="-120"/>
                <a:cs typeface="Arial" charset="0"/>
              </a:rPr>
              <a:t>宿舍手冊」</a:t>
            </a:r>
            <a:endParaRPr lang="en-US" altLang="zh-TW" sz="2800" dirty="0">
              <a:latin typeface="標楷體" panose="03000509000000000000" pitchFamily="65" charset="-120"/>
              <a:ea typeface="標楷體" panose="03000509000000000000" pitchFamily="65" charset="-120"/>
              <a:cs typeface="Arial" charset="0"/>
            </a:endParaRPr>
          </a:p>
          <a:p>
            <a:pPr lvl="1"/>
            <a:r>
              <a:rPr lang="zh-TW" altLang="en-US" sz="2800" dirty="0" smtClean="0">
                <a:latin typeface="標楷體" panose="03000509000000000000" pitchFamily="65" charset="-120"/>
                <a:ea typeface="標楷體" panose="03000509000000000000" pitchFamily="65" charset="-120"/>
                <a:cs typeface="Arial" charset="0"/>
              </a:rPr>
              <a:t>行政院「</a:t>
            </a:r>
            <a:r>
              <a:rPr lang="zh-TW" altLang="en-US" sz="2800" dirty="0">
                <a:latin typeface="標楷體" panose="03000509000000000000" pitchFamily="65" charset="-120"/>
                <a:ea typeface="標楷體" panose="03000509000000000000" pitchFamily="65" charset="-120"/>
                <a:cs typeface="Arial" charset="0"/>
              </a:rPr>
              <a:t>宿舍居住事實查考及認定作業原則</a:t>
            </a:r>
            <a:r>
              <a:rPr lang="zh-TW" altLang="en-US" sz="2800" dirty="0" smtClean="0">
                <a:latin typeface="標楷體" panose="03000509000000000000" pitchFamily="65" charset="-120"/>
                <a:ea typeface="標楷體" panose="03000509000000000000" pitchFamily="65" charset="-120"/>
                <a:cs typeface="Arial" charset="0"/>
              </a:rPr>
              <a:t>」</a:t>
            </a:r>
            <a:endParaRPr lang="en-US" altLang="zh-TW" sz="2800" dirty="0" smtClean="0">
              <a:latin typeface="標楷體" panose="03000509000000000000" pitchFamily="65" charset="-120"/>
              <a:ea typeface="標楷體" panose="03000509000000000000" pitchFamily="65" charset="-120"/>
              <a:cs typeface="Arial" charset="0"/>
            </a:endParaRPr>
          </a:p>
          <a:p>
            <a:pPr lvl="1"/>
            <a:r>
              <a:rPr lang="zh-TW" altLang="en-US" sz="2800" dirty="0" smtClean="0">
                <a:latin typeface="標楷體" pitchFamily="65" charset="-120"/>
                <a:ea typeface="標楷體" pitchFamily="65" charset="-120"/>
              </a:rPr>
              <a:t>本校多</a:t>
            </a:r>
            <a:r>
              <a:rPr lang="zh-TW" altLang="en-US" sz="2800" dirty="0">
                <a:latin typeface="標楷體" pitchFamily="65" charset="-120"/>
                <a:ea typeface="標楷體" pitchFamily="65" charset="-120"/>
              </a:rPr>
              <a:t>房間職務宿舍借住</a:t>
            </a:r>
            <a:r>
              <a:rPr lang="zh-TW" altLang="en-US" sz="2800" dirty="0" smtClean="0">
                <a:latin typeface="標楷體" pitchFamily="65" charset="-120"/>
                <a:ea typeface="標楷體" pitchFamily="65" charset="-120"/>
              </a:rPr>
              <a:t>要點</a:t>
            </a:r>
            <a:endParaRPr lang="en-US" altLang="zh-TW" sz="2800" dirty="0" smtClean="0">
              <a:latin typeface="標楷體" pitchFamily="65" charset="-120"/>
              <a:ea typeface="標楷體" pitchFamily="65" charset="-120"/>
            </a:endParaRPr>
          </a:p>
          <a:p>
            <a:pPr lvl="2">
              <a:buFont typeface="Wingdings" panose="05000000000000000000" pitchFamily="2" charset="2"/>
              <a:buChar char="Ø"/>
            </a:pPr>
            <a:r>
              <a:rPr lang="zh-TW" altLang="en-US" sz="2800" dirty="0" smtClean="0">
                <a:latin typeface="標楷體" pitchFamily="65" charset="-120"/>
                <a:ea typeface="標楷體" pitchFamily="65" charset="-120"/>
              </a:rPr>
              <a:t>經行政會議通過並依規陳報教育部核定</a:t>
            </a:r>
          </a:p>
        </p:txBody>
      </p:sp>
      <p:sp>
        <p:nvSpPr>
          <p:cNvPr id="5" name="標題 1"/>
          <p:cNvSpPr txBox="1">
            <a:spLocks/>
          </p:cNvSpPr>
          <p:nvPr/>
        </p:nvSpPr>
        <p:spPr>
          <a:xfrm>
            <a:off x="3419872" y="332656"/>
            <a:ext cx="3312368" cy="1008112"/>
          </a:xfrm>
          <a:prstGeom prst="rect">
            <a:avLst/>
          </a:prstGeom>
        </p:spPr>
        <p:txBody>
          <a:bodyPr vert="horz" lIns="91440" tIns="45720" rIns="91440" bIns="45720" rtlCol="0" anchor="ctr">
            <a:noAutofit/>
          </a:bodyPr>
          <a:lstStyle>
            <a:defPPr>
              <a:defRPr lang="zh-TW"/>
            </a:defPPr>
            <a:lvl1pPr>
              <a:lnSpc>
                <a:spcPts val="4000"/>
              </a:lnSpc>
              <a:spcBef>
                <a:spcPct val="0"/>
              </a:spcBef>
              <a:spcAft>
                <a:spcPts val="0"/>
              </a:spcAft>
              <a:buNone/>
              <a:defRPr sz="3600" b="0">
                <a:latin typeface="標楷體" panose="03000509000000000000" pitchFamily="65" charset="-120"/>
                <a:ea typeface="標楷體" panose="03000509000000000000" pitchFamily="65" charset="-120"/>
                <a:cs typeface="Arial" pitchFamily="34" charset="0"/>
              </a:defRPr>
            </a:lvl1pPr>
          </a:lstStyle>
          <a:p>
            <a:r>
              <a:rPr lang="zh-TW" altLang="en-US" sz="2800" b="1" dirty="0" smtClean="0">
                <a:cs typeface="Arial" charset="0"/>
              </a:rPr>
              <a:t>法規依據</a:t>
            </a:r>
            <a:endParaRPr lang="zh-TW" altLang="en-US" sz="2800" b="1" dirty="0">
              <a:cs typeface="Arial" charset="0"/>
            </a:endParaRPr>
          </a:p>
        </p:txBody>
      </p:sp>
    </p:spTree>
    <p:extLst>
      <p:ext uri="{BB962C8B-B14F-4D97-AF65-F5344CB8AC3E}">
        <p14:creationId xmlns:p14="http://schemas.microsoft.com/office/powerpoint/2010/main" val="598829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95536" y="1556792"/>
            <a:ext cx="8496944" cy="4824536"/>
          </a:xfrm>
        </p:spPr>
        <p:txBody>
          <a:bodyPr vert="horz" lIns="91440" tIns="45720" rIns="91440" bIns="45720" rtlCol="0">
            <a:normAutofit/>
          </a:bodyPr>
          <a:lstStyle/>
          <a:p>
            <a:pPr>
              <a:lnSpc>
                <a:spcPct val="80000"/>
              </a:lnSpc>
            </a:pPr>
            <a:r>
              <a:rPr lang="zh-TW" altLang="en-US" sz="3200" b="1" dirty="0">
                <a:solidFill>
                  <a:srgbClr val="8A0045"/>
                </a:solidFill>
                <a:latin typeface="標楷體" panose="03000509000000000000" pitchFamily="65" charset="-120"/>
                <a:ea typeface="標楷體" panose="03000509000000000000" pitchFamily="65" charset="-120"/>
                <a:cs typeface="Arial" charset="0"/>
              </a:rPr>
              <a:t>本校現行宿舍居住事實查考作業</a:t>
            </a:r>
            <a:r>
              <a:rPr lang="zh-TW" altLang="en-US" sz="3200" b="1" dirty="0" smtClean="0">
                <a:solidFill>
                  <a:srgbClr val="8A0045"/>
                </a:solidFill>
                <a:latin typeface="標楷體" panose="03000509000000000000" pitchFamily="65" charset="-120"/>
                <a:ea typeface="標楷體" panose="03000509000000000000" pitchFamily="65" charset="-120"/>
                <a:cs typeface="Arial" charset="0"/>
              </a:rPr>
              <a:t>流程</a:t>
            </a:r>
            <a:endParaRPr lang="en-US" altLang="zh-TW" sz="3200" b="1" dirty="0">
              <a:solidFill>
                <a:srgbClr val="8A0045"/>
              </a:solidFill>
              <a:latin typeface="標楷體" panose="03000509000000000000" pitchFamily="65" charset="-120"/>
              <a:ea typeface="標楷體" panose="03000509000000000000" pitchFamily="65" charset="-120"/>
              <a:cs typeface="Arial" charset="0"/>
            </a:endParaRPr>
          </a:p>
          <a:p>
            <a:pPr lvl="1">
              <a:buFont typeface="Wingdings" panose="05000000000000000000" pitchFamily="2" charset="2"/>
              <a:buChar char="Ø"/>
            </a:pPr>
            <a:r>
              <a:rPr lang="zh-TW" altLang="en-US" sz="2400" dirty="0" smtClean="0">
                <a:latin typeface="標楷體" pitchFamily="65" charset="-120"/>
                <a:ea typeface="標楷體" pitchFamily="65" charset="-120"/>
              </a:rPr>
              <a:t>上、下學期</a:t>
            </a:r>
            <a:r>
              <a:rPr lang="zh-TW" altLang="en-US" sz="2400" dirty="0">
                <a:latin typeface="標楷體" pitchFamily="65" charset="-120"/>
                <a:ea typeface="標楷體" pitchFamily="65" charset="-120"/>
              </a:rPr>
              <a:t>各辦理一次調查作業，</a:t>
            </a:r>
            <a:r>
              <a:rPr lang="zh-TW" altLang="en-US" sz="2400" dirty="0" smtClean="0">
                <a:latin typeface="標楷體" pitchFamily="65" charset="-120"/>
                <a:ea typeface="標楷體" pitchFamily="65" charset="-120"/>
              </a:rPr>
              <a:t>事前通知各住戶。</a:t>
            </a:r>
            <a:endParaRPr lang="en-US" altLang="zh-TW" sz="2400" dirty="0" smtClean="0">
              <a:latin typeface="標楷體" pitchFamily="65" charset="-120"/>
              <a:ea typeface="標楷體" pitchFamily="65" charset="-120"/>
            </a:endParaRPr>
          </a:p>
          <a:p>
            <a:pPr lvl="1">
              <a:spcBef>
                <a:spcPts val="600"/>
              </a:spcBef>
              <a:buFont typeface="Wingdings" panose="05000000000000000000" pitchFamily="2" charset="2"/>
              <a:buChar char="Ø"/>
            </a:pPr>
            <a:r>
              <a:rPr lang="zh-TW" altLang="en-US" sz="2400" dirty="0" smtClean="0">
                <a:latin typeface="標楷體" pitchFamily="65" charset="-120"/>
                <a:ea typeface="標楷體" pitchFamily="65" charset="-120"/>
              </a:rPr>
              <a:t>該學期針對</a:t>
            </a:r>
            <a:r>
              <a:rPr lang="zh-TW" altLang="en-US" sz="2400" dirty="0">
                <a:latin typeface="標楷體" pitchFamily="65" charset="-120"/>
                <a:ea typeface="標楷體" pitchFamily="65" charset="-120"/>
              </a:rPr>
              <a:t>前</a:t>
            </a:r>
            <a:r>
              <a:rPr lang="en-US" altLang="zh-TW" sz="2400" dirty="0">
                <a:latin typeface="標楷體" pitchFamily="65" charset="-120"/>
                <a:ea typeface="標楷體" pitchFamily="65" charset="-120"/>
              </a:rPr>
              <a:t>1</a:t>
            </a:r>
            <a:r>
              <a:rPr lang="zh-TW" altLang="en-US" sz="2400" dirty="0">
                <a:latin typeface="標楷體" pitchFamily="65" charset="-120"/>
                <a:ea typeface="標楷體" pitchFamily="65" charset="-120"/>
              </a:rPr>
              <a:t>年年用水量低於</a:t>
            </a:r>
            <a:r>
              <a:rPr lang="en-US" altLang="zh-TW" sz="2400" dirty="0">
                <a:latin typeface="標楷體" pitchFamily="65" charset="-120"/>
                <a:ea typeface="標楷體" pitchFamily="65" charset="-120"/>
              </a:rPr>
              <a:t>20</a:t>
            </a:r>
            <a:r>
              <a:rPr lang="zh-TW" altLang="en-US" sz="2400" dirty="0">
                <a:latin typeface="標楷體" pitchFamily="65" charset="-120"/>
                <a:ea typeface="標楷體" pitchFamily="65" charset="-120"/>
              </a:rPr>
              <a:t>度之</a:t>
            </a:r>
            <a:r>
              <a:rPr lang="zh-TW" altLang="en-US" sz="2400" dirty="0" smtClean="0">
                <a:latin typeface="標楷體" pitchFamily="65" charset="-120"/>
                <a:ea typeface="標楷體" pitchFamily="65" charset="-120"/>
              </a:rPr>
              <a:t>住戶，</a:t>
            </a:r>
            <a:r>
              <a:rPr lang="zh-TW" altLang="en-US" sz="2400" dirty="0">
                <a:latin typeface="標楷體" pitchFamily="65" charset="-120"/>
                <a:ea typeface="標楷體" pitchFamily="65" charset="-120"/>
              </a:rPr>
              <a:t>派員到府實地訪查三</a:t>
            </a:r>
            <a:r>
              <a:rPr lang="zh-TW" altLang="en-US" sz="2400" dirty="0" smtClean="0">
                <a:latin typeface="標楷體" pitchFamily="65" charset="-120"/>
                <a:ea typeface="標楷體" pitchFamily="65" charset="-120"/>
              </a:rPr>
              <a:t>次，訪查</a:t>
            </a:r>
            <a:r>
              <a:rPr lang="zh-TW" altLang="en-US" sz="2400" dirty="0">
                <a:latin typeface="標楷體" pitchFamily="65" charset="-120"/>
                <a:ea typeface="標楷體" pitchFamily="65" charset="-120"/>
              </a:rPr>
              <a:t>均無人在家，則請該住戶提出居住狀況說明</a:t>
            </a:r>
            <a:r>
              <a:rPr lang="zh-TW" altLang="en-US" sz="2400" dirty="0" smtClean="0">
                <a:latin typeface="標楷體" pitchFamily="65" charset="-120"/>
                <a:ea typeface="標楷體" pitchFamily="65" charset="-120"/>
              </a:rPr>
              <a:t>。</a:t>
            </a:r>
            <a:endParaRPr lang="en-US" altLang="zh-TW" sz="2400" dirty="0" smtClean="0">
              <a:latin typeface="標楷體" pitchFamily="65" charset="-120"/>
              <a:ea typeface="標楷體" pitchFamily="65" charset="-120"/>
            </a:endParaRPr>
          </a:p>
          <a:p>
            <a:pPr lvl="1">
              <a:spcBef>
                <a:spcPts val="600"/>
              </a:spcBef>
              <a:buFont typeface="Wingdings" panose="05000000000000000000" pitchFamily="2" charset="2"/>
              <a:buChar char="Ø"/>
            </a:pPr>
            <a:r>
              <a:rPr lang="zh-TW" altLang="en-US" sz="2400" dirty="0" smtClean="0">
                <a:latin typeface="標楷體" pitchFamily="65" charset="-120"/>
                <a:ea typeface="標楷體" pitchFamily="65" charset="-120"/>
              </a:rPr>
              <a:t>其餘住戶派員</a:t>
            </a:r>
            <a:r>
              <a:rPr lang="zh-TW" altLang="en-US" sz="2400" dirty="0">
                <a:latin typeface="標楷體" pitchFamily="65" charset="-120"/>
                <a:ea typeface="標楷體" pitchFamily="65" charset="-120"/>
              </a:rPr>
              <a:t>到府實地訪查三次，請住戶勾選居住狀況調查問卷並</a:t>
            </a:r>
            <a:r>
              <a:rPr lang="zh-TW" altLang="en-US" sz="2400" dirty="0" smtClean="0">
                <a:latin typeface="標楷體" pitchFamily="65" charset="-120"/>
                <a:ea typeface="標楷體" pitchFamily="65" charset="-120"/>
              </a:rPr>
              <a:t>簽名，第三</a:t>
            </a:r>
            <a:r>
              <a:rPr lang="zh-TW" altLang="en-US" sz="2400" dirty="0">
                <a:latin typeface="標楷體" pitchFamily="65" charset="-120"/>
                <a:ea typeface="標楷體" pitchFamily="65" charset="-120"/>
              </a:rPr>
              <a:t>次若仍無人在家時，則現場留置調查問卷並限期回覆。逾期未覆者以</a:t>
            </a:r>
            <a:r>
              <a:rPr lang="zh-TW" altLang="en-US" sz="2400" dirty="0" smtClean="0">
                <a:latin typeface="標楷體" pitchFamily="65" charset="-120"/>
                <a:ea typeface="標楷體" pitchFamily="65" charset="-120"/>
              </a:rPr>
              <a:t>電子郵件或電話通知</a:t>
            </a:r>
            <a:r>
              <a:rPr lang="zh-TW" altLang="en-US" sz="2400" dirty="0">
                <a:latin typeface="標楷體" pitchFamily="65" charset="-120"/>
                <a:ea typeface="標楷體" pitchFamily="65" charset="-120"/>
              </a:rPr>
              <a:t>，並再派員到府實地訪查第四</a:t>
            </a:r>
            <a:r>
              <a:rPr lang="zh-TW" altLang="en-US" sz="2400" dirty="0" smtClean="0">
                <a:latin typeface="標楷體" pitchFamily="65" charset="-120"/>
                <a:ea typeface="標楷體" pitchFamily="65" charset="-120"/>
              </a:rPr>
              <a:t>次。</a:t>
            </a:r>
            <a:endParaRPr lang="en-US" altLang="zh-TW" sz="2400" dirty="0" smtClean="0">
              <a:latin typeface="標楷體" pitchFamily="65" charset="-120"/>
              <a:ea typeface="標楷體" pitchFamily="65" charset="-120"/>
            </a:endParaRPr>
          </a:p>
          <a:p>
            <a:pPr lvl="1">
              <a:spcBef>
                <a:spcPts val="600"/>
              </a:spcBef>
              <a:buFont typeface="Wingdings" panose="05000000000000000000" pitchFamily="2" charset="2"/>
              <a:buChar char="Ø"/>
            </a:pPr>
            <a:r>
              <a:rPr lang="zh-TW" altLang="en-US" sz="2400" dirty="0" smtClean="0">
                <a:latin typeface="標楷體" pitchFamily="65" charset="-120"/>
                <a:ea typeface="標楷體" pitchFamily="65" charset="-120"/>
              </a:rPr>
              <a:t>調查結果簽陳校方說明並提宿舍管理委員會報告。</a:t>
            </a:r>
            <a:endParaRPr lang="en-US" altLang="zh-TW" sz="2400" dirty="0" smtClean="0">
              <a:latin typeface="標楷體" pitchFamily="65" charset="-120"/>
              <a:ea typeface="標楷體" pitchFamily="65" charset="-120"/>
            </a:endParaRPr>
          </a:p>
        </p:txBody>
      </p:sp>
      <p:sp>
        <p:nvSpPr>
          <p:cNvPr id="5" name="標題 1"/>
          <p:cNvSpPr txBox="1">
            <a:spLocks/>
          </p:cNvSpPr>
          <p:nvPr/>
        </p:nvSpPr>
        <p:spPr>
          <a:xfrm>
            <a:off x="3347864" y="332656"/>
            <a:ext cx="5544616" cy="1008112"/>
          </a:xfrm>
          <a:prstGeom prst="rect">
            <a:avLst/>
          </a:prstGeom>
        </p:spPr>
        <p:txBody>
          <a:bodyPr vert="horz" lIns="91440" tIns="45720" rIns="91440" bIns="45720" rtlCol="0" anchor="ctr">
            <a:noAutofit/>
          </a:bodyPr>
          <a:lstStyle>
            <a:defPPr>
              <a:defRPr lang="zh-TW"/>
            </a:defPPr>
            <a:lvl1pPr>
              <a:lnSpc>
                <a:spcPts val="4000"/>
              </a:lnSpc>
              <a:spcBef>
                <a:spcPct val="0"/>
              </a:spcBef>
              <a:spcAft>
                <a:spcPts val="0"/>
              </a:spcAft>
              <a:buNone/>
              <a:defRPr sz="3600" b="0">
                <a:latin typeface="標楷體" panose="03000509000000000000" pitchFamily="65" charset="-120"/>
                <a:ea typeface="標楷體" panose="03000509000000000000" pitchFamily="65" charset="-120"/>
                <a:cs typeface="Arial" pitchFamily="34" charset="0"/>
              </a:defRPr>
            </a:lvl1pPr>
          </a:lstStyle>
          <a:p>
            <a:r>
              <a:rPr lang="zh-TW" altLang="en-US" dirty="0" smtClean="0"/>
              <a:t>職務宿舍</a:t>
            </a:r>
            <a:r>
              <a:rPr lang="zh-TW" altLang="en-US" dirty="0"/>
              <a:t>居住事實</a:t>
            </a:r>
            <a:r>
              <a:rPr lang="zh-TW" altLang="en-US" dirty="0" smtClean="0"/>
              <a:t>查考</a:t>
            </a:r>
            <a:endParaRPr lang="zh-TW" altLang="en-US" dirty="0"/>
          </a:p>
        </p:txBody>
      </p:sp>
    </p:spTree>
    <p:extLst>
      <p:ext uri="{BB962C8B-B14F-4D97-AF65-F5344CB8AC3E}">
        <p14:creationId xmlns:p14="http://schemas.microsoft.com/office/powerpoint/2010/main" val="20375412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anose="03000509000000000000" pitchFamily="65" charset="-120"/>
                <a:ea typeface="標楷體" panose="03000509000000000000" pitchFamily="65" charset="-120"/>
              </a:rPr>
              <a:t>近二年宿舍居住查察用水狀況</a:t>
            </a:r>
            <a:endParaRPr lang="zh-TW" altLang="en-US" dirty="0">
              <a:latin typeface="標楷體" panose="03000509000000000000" pitchFamily="65" charset="-120"/>
              <a:ea typeface="標楷體" panose="03000509000000000000" pitchFamily="65" charset="-120"/>
            </a:endParaRPr>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1469859495"/>
              </p:ext>
            </p:extLst>
          </p:nvPr>
        </p:nvGraphicFramePr>
        <p:xfrm>
          <a:off x="899592" y="1700808"/>
          <a:ext cx="7488832" cy="4699992"/>
        </p:xfrm>
        <a:graphic>
          <a:graphicData uri="http://schemas.openxmlformats.org/drawingml/2006/table">
            <a:tbl>
              <a:tblPr firstRow="1" firstCol="1" bandRow="1">
                <a:tableStyleId>{5C22544A-7EE6-4342-B048-85BDC9FD1C3A}</a:tableStyleId>
              </a:tblPr>
              <a:tblGrid>
                <a:gridCol w="2708689"/>
                <a:gridCol w="4780143"/>
              </a:tblGrid>
              <a:tr h="783332">
                <a:tc>
                  <a:txBody>
                    <a:bodyPr/>
                    <a:lstStyle/>
                    <a:p>
                      <a:pPr algn="ctr">
                        <a:spcAft>
                          <a:spcPts val="0"/>
                        </a:spcAft>
                      </a:pPr>
                      <a:r>
                        <a:rPr lang="zh-TW" sz="2800" kern="100" dirty="0">
                          <a:effectLst/>
                        </a:rPr>
                        <a:t>學年</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spcAft>
                          <a:spcPts val="0"/>
                        </a:spcAft>
                      </a:pPr>
                      <a:r>
                        <a:rPr lang="zh-TW" sz="2800" kern="100" dirty="0">
                          <a:effectLst/>
                        </a:rPr>
                        <a:t>總用水度數≦</a:t>
                      </a:r>
                      <a:r>
                        <a:rPr lang="en-US" sz="2800" kern="100" dirty="0">
                          <a:effectLst/>
                        </a:rPr>
                        <a:t>20</a:t>
                      </a:r>
                      <a:r>
                        <a:rPr lang="zh-TW" sz="2800" kern="100" dirty="0">
                          <a:effectLst/>
                        </a:rPr>
                        <a:t>度戶數</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r>
              <a:tr h="783332">
                <a:tc>
                  <a:txBody>
                    <a:bodyPr/>
                    <a:lstStyle/>
                    <a:p>
                      <a:pPr algn="ctr">
                        <a:spcAft>
                          <a:spcPts val="0"/>
                        </a:spcAft>
                      </a:pPr>
                      <a:r>
                        <a:rPr lang="en-US" sz="2800" kern="100">
                          <a:effectLst/>
                        </a:rPr>
                        <a:t>108(</a:t>
                      </a:r>
                      <a:r>
                        <a:rPr lang="zh-TW" sz="2800" kern="100">
                          <a:effectLst/>
                        </a:rPr>
                        <a:t>上</a:t>
                      </a:r>
                      <a:r>
                        <a:rPr lang="en-US" sz="2800" kern="100">
                          <a:effectLst/>
                        </a:rPr>
                        <a:t>)</a:t>
                      </a:r>
                      <a:endParaRPr lang="zh-TW" sz="2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2800" kern="100" dirty="0">
                          <a:effectLst/>
                        </a:rPr>
                        <a:t>20</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r>
              <a:tr h="783332">
                <a:tc>
                  <a:txBody>
                    <a:bodyPr/>
                    <a:lstStyle/>
                    <a:p>
                      <a:pPr algn="ctr">
                        <a:spcAft>
                          <a:spcPts val="0"/>
                        </a:spcAft>
                      </a:pPr>
                      <a:r>
                        <a:rPr lang="en-US" sz="2800" kern="100">
                          <a:effectLst/>
                        </a:rPr>
                        <a:t>107(</a:t>
                      </a:r>
                      <a:r>
                        <a:rPr lang="zh-TW" sz="2800" kern="100">
                          <a:effectLst/>
                        </a:rPr>
                        <a:t>下</a:t>
                      </a:r>
                      <a:r>
                        <a:rPr lang="en-US" sz="2800" kern="100">
                          <a:effectLst/>
                        </a:rPr>
                        <a:t>)</a:t>
                      </a:r>
                      <a:endParaRPr lang="zh-TW" sz="2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2800" kern="100" dirty="0">
                          <a:effectLst/>
                        </a:rPr>
                        <a:t>16</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r>
              <a:tr h="783332">
                <a:tc>
                  <a:txBody>
                    <a:bodyPr/>
                    <a:lstStyle/>
                    <a:p>
                      <a:pPr algn="ctr">
                        <a:spcAft>
                          <a:spcPts val="0"/>
                        </a:spcAft>
                      </a:pPr>
                      <a:r>
                        <a:rPr lang="en-US" sz="2800" kern="100">
                          <a:effectLst/>
                        </a:rPr>
                        <a:t>107(</a:t>
                      </a:r>
                      <a:r>
                        <a:rPr lang="zh-TW" sz="2800" kern="100">
                          <a:effectLst/>
                        </a:rPr>
                        <a:t>上</a:t>
                      </a:r>
                      <a:r>
                        <a:rPr lang="en-US" sz="2800" kern="100">
                          <a:effectLst/>
                        </a:rPr>
                        <a:t>)</a:t>
                      </a:r>
                      <a:endParaRPr lang="zh-TW" sz="2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2800" kern="100" dirty="0">
                          <a:effectLst/>
                        </a:rPr>
                        <a:t>16</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r>
              <a:tr h="783332">
                <a:tc>
                  <a:txBody>
                    <a:bodyPr/>
                    <a:lstStyle/>
                    <a:p>
                      <a:pPr algn="ctr">
                        <a:spcAft>
                          <a:spcPts val="0"/>
                        </a:spcAft>
                      </a:pPr>
                      <a:r>
                        <a:rPr lang="en-US" sz="2800" kern="100" dirty="0">
                          <a:effectLst/>
                        </a:rPr>
                        <a:t>106(</a:t>
                      </a:r>
                      <a:r>
                        <a:rPr lang="zh-TW" sz="2800" kern="100" dirty="0">
                          <a:effectLst/>
                        </a:rPr>
                        <a:t>下</a:t>
                      </a:r>
                      <a:r>
                        <a:rPr lang="en-US" sz="2800" kern="100" dirty="0">
                          <a:effectLst/>
                        </a:rPr>
                        <a:t>)</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2800" kern="100" dirty="0">
                          <a:effectLst/>
                        </a:rPr>
                        <a:t>14</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r>
              <a:tr h="783332">
                <a:tc>
                  <a:txBody>
                    <a:bodyPr/>
                    <a:lstStyle/>
                    <a:p>
                      <a:pPr algn="ctr">
                        <a:spcAft>
                          <a:spcPts val="0"/>
                        </a:spcAft>
                      </a:pPr>
                      <a:r>
                        <a:rPr lang="en-US" sz="2800" kern="100" dirty="0">
                          <a:effectLst/>
                        </a:rPr>
                        <a:t>106(</a:t>
                      </a:r>
                      <a:r>
                        <a:rPr lang="zh-TW" sz="2800" kern="100" dirty="0">
                          <a:effectLst/>
                        </a:rPr>
                        <a:t>上</a:t>
                      </a:r>
                      <a:r>
                        <a:rPr lang="en-US" sz="2800" kern="100" dirty="0">
                          <a:effectLst/>
                        </a:rPr>
                        <a:t>)</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c>
                  <a:txBody>
                    <a:bodyPr/>
                    <a:lstStyle/>
                    <a:p>
                      <a:pPr algn="ctr">
                        <a:spcAft>
                          <a:spcPts val="0"/>
                        </a:spcAft>
                      </a:pPr>
                      <a:r>
                        <a:rPr lang="en-US" sz="2800" kern="100" dirty="0">
                          <a:effectLst/>
                        </a:rPr>
                        <a:t>13</a:t>
                      </a:r>
                      <a:endParaRPr lang="zh-TW" sz="2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tc>
              </a:tr>
            </a:tbl>
          </a:graphicData>
        </a:graphic>
      </p:graphicFrame>
      <p:sp>
        <p:nvSpPr>
          <p:cNvPr id="4" name="投影片編號版面配置區 3"/>
          <p:cNvSpPr>
            <a:spLocks noGrp="1"/>
          </p:cNvSpPr>
          <p:nvPr>
            <p:ph type="sldNum" sz="quarter" idx="12"/>
          </p:nvPr>
        </p:nvSpPr>
        <p:spPr/>
        <p:txBody>
          <a:bodyPr/>
          <a:lstStyle/>
          <a:p>
            <a:fld id="{0889128F-15C0-4C6C-872D-3FD8262D9232}" type="slidenum">
              <a:rPr lang="zh-TW" altLang="en-US" smtClean="0"/>
              <a:pPr/>
              <a:t>5</a:t>
            </a:fld>
            <a:endParaRPr lang="zh-TW" altLang="en-US"/>
          </a:p>
        </p:txBody>
      </p:sp>
    </p:spTree>
    <p:extLst>
      <p:ext uri="{BB962C8B-B14F-4D97-AF65-F5344CB8AC3E}">
        <p14:creationId xmlns:p14="http://schemas.microsoft.com/office/powerpoint/2010/main" val="32997732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7504" y="3645024"/>
            <a:ext cx="3168352" cy="936104"/>
          </a:xfrm>
        </p:spPr>
        <p:txBody>
          <a:bodyPr/>
          <a:lstStyle/>
          <a:p>
            <a:pPr algn="ctr"/>
            <a:r>
              <a:rPr lang="en-US" altLang="zh-TW" sz="3000" dirty="0" smtClean="0">
                <a:latin typeface="標楷體" panose="03000509000000000000" pitchFamily="65" charset="-120"/>
                <a:ea typeface="標楷體" panose="03000509000000000000" pitchFamily="65" charset="-120"/>
              </a:rPr>
              <a:t/>
            </a:r>
            <a:br>
              <a:rPr lang="en-US" altLang="zh-TW" sz="3000" dirty="0" smtClean="0">
                <a:latin typeface="標楷體" panose="03000509000000000000" pitchFamily="65" charset="-120"/>
                <a:ea typeface="標楷體" panose="03000509000000000000" pitchFamily="65" charset="-120"/>
              </a:rPr>
            </a:br>
            <a:r>
              <a:rPr lang="en-US" altLang="zh-TW" sz="3000" dirty="0" smtClean="0">
                <a:latin typeface="標楷體" panose="03000509000000000000" pitchFamily="65" charset="-120"/>
                <a:ea typeface="標楷體" panose="03000509000000000000" pitchFamily="65" charset="-120"/>
              </a:rPr>
              <a:t/>
            </a:r>
            <a:br>
              <a:rPr lang="en-US" altLang="zh-TW" sz="3000" dirty="0" smtClean="0">
                <a:latin typeface="標楷體" panose="03000509000000000000" pitchFamily="65" charset="-120"/>
                <a:ea typeface="標楷體" panose="03000509000000000000" pitchFamily="65" charset="-120"/>
              </a:rPr>
            </a:br>
            <a:r>
              <a:rPr lang="en-US" altLang="zh-TW" sz="3000" dirty="0" smtClean="0">
                <a:latin typeface="標楷體" panose="03000509000000000000" pitchFamily="65" charset="-120"/>
                <a:ea typeface="標楷體" panose="03000509000000000000" pitchFamily="65" charset="-120"/>
              </a:rPr>
              <a:t/>
            </a:r>
            <a:br>
              <a:rPr lang="en-US" altLang="zh-TW" sz="3000" dirty="0" smtClean="0">
                <a:latin typeface="標楷體" panose="03000509000000000000" pitchFamily="65" charset="-120"/>
                <a:ea typeface="標楷體" panose="03000509000000000000" pitchFamily="65" charset="-120"/>
              </a:rPr>
            </a:br>
            <a:r>
              <a:rPr lang="zh-TW" altLang="en-US" sz="3000" dirty="0" smtClean="0">
                <a:latin typeface="標楷體" panose="03000509000000000000" pitchFamily="65" charset="-120"/>
                <a:ea typeface="標楷體" panose="03000509000000000000" pitchFamily="65" charset="-120"/>
              </a:rPr>
              <a:t>新訂</a:t>
            </a:r>
            <a:r>
              <a:rPr lang="en-US" altLang="zh-TW" sz="3000" dirty="0" smtClean="0">
                <a:latin typeface="標楷體" panose="03000509000000000000" pitchFamily="65" charset="-120"/>
                <a:ea typeface="標楷體" panose="03000509000000000000" pitchFamily="65" charset="-120"/>
              </a:rPr>
              <a:t/>
            </a:r>
            <a:br>
              <a:rPr lang="en-US" altLang="zh-TW" sz="3000" dirty="0" smtClean="0">
                <a:latin typeface="標楷體" panose="03000509000000000000" pitchFamily="65" charset="-120"/>
                <a:ea typeface="標楷體" panose="03000509000000000000" pitchFamily="65" charset="-120"/>
              </a:rPr>
            </a:br>
            <a:r>
              <a:rPr lang="zh-TW" altLang="en-US" sz="2800" dirty="0" smtClean="0">
                <a:latin typeface="標楷體" panose="03000509000000000000" pitchFamily="65" charset="-120"/>
                <a:ea typeface="標楷體" panose="03000509000000000000" pitchFamily="65" charset="-120"/>
              </a:rPr>
              <a:t>宿舍</a:t>
            </a:r>
            <a:r>
              <a:rPr lang="zh-TW" altLang="en-US" sz="2800" dirty="0">
                <a:latin typeface="標楷體" panose="03000509000000000000" pitchFamily="65" charset="-120"/>
                <a:ea typeface="標楷體" panose="03000509000000000000" pitchFamily="65" charset="-120"/>
              </a:rPr>
              <a:t>居住事實查考</a:t>
            </a:r>
            <a:r>
              <a:rPr lang="en-US" altLang="zh-TW" sz="2800" dirty="0" smtClean="0">
                <a:latin typeface="標楷體" panose="03000509000000000000" pitchFamily="65" charset="-120"/>
                <a:ea typeface="標楷體" panose="03000509000000000000" pitchFamily="65" charset="-120"/>
              </a:rPr>
              <a:t/>
            </a:r>
            <a:br>
              <a:rPr lang="en-US" altLang="zh-TW" sz="2800" dirty="0" smtClean="0">
                <a:latin typeface="標楷體" panose="03000509000000000000" pitchFamily="65" charset="-120"/>
                <a:ea typeface="標楷體" panose="03000509000000000000" pitchFamily="65" charset="-120"/>
              </a:rPr>
            </a:br>
            <a:r>
              <a:rPr lang="en-US" altLang="zh-TW" sz="2800" dirty="0" smtClean="0">
                <a:latin typeface="標楷體" panose="03000509000000000000" pitchFamily="65" charset="-120"/>
                <a:ea typeface="標楷體" panose="03000509000000000000" pitchFamily="65" charset="-120"/>
              </a:rPr>
              <a:t>SOP</a:t>
            </a:r>
            <a:r>
              <a:rPr lang="zh-TW" altLang="en-US" sz="2800" dirty="0">
                <a:latin typeface="標楷體" panose="03000509000000000000" pitchFamily="65" charset="-120"/>
                <a:ea typeface="標楷體" panose="03000509000000000000" pitchFamily="65" charset="-120"/>
              </a:rPr>
              <a:t>流程</a:t>
            </a:r>
            <a:br>
              <a:rPr lang="zh-TW" altLang="en-US" sz="2800" dirty="0">
                <a:latin typeface="標楷體" panose="03000509000000000000" pitchFamily="65" charset="-120"/>
                <a:ea typeface="標楷體" panose="03000509000000000000" pitchFamily="65" charset="-120"/>
              </a:rPr>
            </a:br>
            <a:r>
              <a:rPr lang="en-US" altLang="zh-TW" sz="3000" dirty="0" smtClean="0">
                <a:latin typeface="標楷體" panose="03000509000000000000" pitchFamily="65" charset="-120"/>
                <a:ea typeface="標楷體" panose="03000509000000000000" pitchFamily="65" charset="-120"/>
              </a:rPr>
              <a:t/>
            </a:r>
            <a:br>
              <a:rPr lang="en-US" altLang="zh-TW" sz="3000" dirty="0" smtClean="0">
                <a:latin typeface="標楷體" panose="03000509000000000000" pitchFamily="65" charset="-120"/>
                <a:ea typeface="標楷體" panose="03000509000000000000" pitchFamily="65" charset="-120"/>
              </a:rPr>
            </a:br>
            <a:endParaRPr lang="zh-TW" altLang="en-US" sz="3000" dirty="0">
              <a:latin typeface="標楷體" panose="03000509000000000000" pitchFamily="65" charset="-120"/>
              <a:ea typeface="標楷體" panose="03000509000000000000" pitchFamily="65" charset="-120"/>
            </a:endParaRPr>
          </a:p>
        </p:txBody>
      </p:sp>
      <p:sp>
        <p:nvSpPr>
          <p:cNvPr id="5" name="投影片編號版面配置區 4"/>
          <p:cNvSpPr>
            <a:spLocks noGrp="1"/>
          </p:cNvSpPr>
          <p:nvPr>
            <p:ph type="sldNum" sz="quarter" idx="12"/>
          </p:nvPr>
        </p:nvSpPr>
        <p:spPr/>
        <p:txBody>
          <a:bodyPr/>
          <a:lstStyle/>
          <a:p>
            <a:fld id="{0889128F-15C0-4C6C-872D-3FD8262D9232}" type="slidenum">
              <a:rPr lang="zh-TW" altLang="en-US" smtClean="0"/>
              <a:pPr/>
              <a:t>6</a:t>
            </a:fld>
            <a:endParaRPr lang="zh-TW" altLang="en-US"/>
          </a:p>
        </p:txBody>
      </p:sp>
      <p:pic>
        <p:nvPicPr>
          <p:cNvPr id="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63888" y="273050"/>
            <a:ext cx="5328592" cy="6324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93500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67544" y="1628800"/>
            <a:ext cx="8496944" cy="5112568"/>
          </a:xfrm>
        </p:spPr>
        <p:txBody>
          <a:bodyPr vert="horz" lIns="91440" tIns="45720" rIns="91440" bIns="45720" rtlCol="0">
            <a:normAutofit fontScale="77500" lnSpcReduction="20000"/>
          </a:bodyPr>
          <a:lstStyle/>
          <a:p>
            <a:pPr marL="452438" indent="-452438">
              <a:lnSpc>
                <a:spcPts val="4000"/>
              </a:lnSpc>
            </a:pPr>
            <a:r>
              <a:rPr lang="zh-TW" altLang="en-US" sz="3900" dirty="0">
                <a:latin typeface="標楷體" pitchFamily="65" charset="-120"/>
                <a:ea typeface="標楷體" pitchFamily="65" charset="-120"/>
              </a:rPr>
              <a:t>第十</a:t>
            </a:r>
            <a:r>
              <a:rPr lang="zh-TW" altLang="en-US" sz="3900" dirty="0" smtClean="0">
                <a:latin typeface="標楷體" pitchFamily="65" charset="-120"/>
                <a:ea typeface="標楷體" pitchFamily="65" charset="-120"/>
              </a:rPr>
              <a:t>二點 </a:t>
            </a:r>
            <a:r>
              <a:rPr lang="en-US" altLang="zh-TW" sz="3400" dirty="0" smtClean="0">
                <a:latin typeface="新細明體"/>
                <a:ea typeface="新細明體"/>
              </a:rPr>
              <a:t>(</a:t>
            </a:r>
            <a:r>
              <a:rPr lang="zh-TW" altLang="en-US" sz="3400" dirty="0" smtClean="0">
                <a:latin typeface="標楷體" pitchFamily="65" charset="-120"/>
                <a:ea typeface="標楷體" pitchFamily="65" charset="-120"/>
              </a:rPr>
              <a:t>新</a:t>
            </a:r>
            <a:r>
              <a:rPr lang="zh-TW" altLang="en-US" sz="3400" dirty="0">
                <a:latin typeface="標楷體" pitchFamily="65" charset="-120"/>
                <a:ea typeface="標楷體" pitchFamily="65" charset="-120"/>
              </a:rPr>
              <a:t>訂宿舍社區公約第</a:t>
            </a:r>
            <a:r>
              <a:rPr lang="zh-TW" altLang="en-US" sz="3400" dirty="0" smtClean="0">
                <a:latin typeface="標楷體" pitchFamily="65" charset="-120"/>
                <a:ea typeface="標楷體" pitchFamily="65" charset="-120"/>
              </a:rPr>
              <a:t>二點</a:t>
            </a:r>
            <a:r>
              <a:rPr lang="en-US" altLang="zh-TW" sz="3400" dirty="0" smtClean="0">
                <a:latin typeface="新細明體"/>
                <a:ea typeface="新細明體"/>
              </a:rPr>
              <a:t>)</a:t>
            </a:r>
            <a:endParaRPr lang="en-US" altLang="zh-TW" sz="3400" dirty="0" smtClean="0">
              <a:latin typeface="標楷體" pitchFamily="65" charset="-120"/>
              <a:ea typeface="標楷體" pitchFamily="65" charset="-120"/>
            </a:endParaRPr>
          </a:p>
          <a:p>
            <a:pPr marL="857250" lvl="1" indent="-457200">
              <a:lnSpc>
                <a:spcPts val="3800"/>
              </a:lnSpc>
              <a:buFont typeface="Wingdings" panose="05000000000000000000" pitchFamily="2" charset="2"/>
              <a:buChar char="Ø"/>
            </a:pPr>
            <a:r>
              <a:rPr lang="zh-TW" altLang="en-US" sz="3300" dirty="0" smtClean="0">
                <a:latin typeface="標楷體" pitchFamily="65" charset="-120"/>
                <a:ea typeface="標楷體" pitchFamily="65" charset="-120"/>
              </a:rPr>
              <a:t>借用</a:t>
            </a:r>
            <a:r>
              <a:rPr lang="zh-TW" altLang="en-US" sz="3300" dirty="0">
                <a:latin typeface="標楷體" pitchFamily="65" charset="-120"/>
                <a:ea typeface="標楷體" pitchFamily="65" charset="-120"/>
              </a:rPr>
              <a:t>宿舍人使用宿舍之權利範圍僅及於分配宿舍室內部分。基於住屋環境維持，室外</a:t>
            </a:r>
            <a:r>
              <a:rPr lang="en-US" altLang="zh-TW" sz="3300" dirty="0">
                <a:latin typeface="標楷體" pitchFamily="65" charset="-120"/>
                <a:ea typeface="標楷體" pitchFamily="65" charset="-120"/>
              </a:rPr>
              <a:t>(</a:t>
            </a:r>
            <a:r>
              <a:rPr lang="zh-TW" altLang="en-US" sz="3300" dirty="0">
                <a:latin typeface="標楷體" pitchFamily="65" charset="-120"/>
                <a:ea typeface="標楷體" pitchFamily="65" charset="-120"/>
              </a:rPr>
              <a:t>含樓梯間、屋頂、庭園道路等</a:t>
            </a:r>
            <a:r>
              <a:rPr lang="en-US" altLang="zh-TW" sz="3300" dirty="0">
                <a:latin typeface="標楷體" pitchFamily="65" charset="-120"/>
                <a:ea typeface="標楷體" pitchFamily="65" charset="-120"/>
              </a:rPr>
              <a:t>)</a:t>
            </a:r>
            <a:r>
              <a:rPr lang="zh-TW" altLang="en-US" sz="3300" dirty="0">
                <a:latin typeface="標楷體" pitchFamily="65" charset="-120"/>
                <a:ea typeface="標楷體" pitchFamily="65" charset="-120"/>
              </a:rPr>
              <a:t>由住戶清潔維護，但性質屬公用，不可限定為個人所有，其相關作為應符合學校規範</a:t>
            </a:r>
            <a:r>
              <a:rPr lang="zh-TW" altLang="en-US" sz="3300" dirty="0" smtClean="0">
                <a:latin typeface="標楷體" pitchFamily="65" charset="-120"/>
                <a:ea typeface="標楷體" pitchFamily="65" charset="-120"/>
              </a:rPr>
              <a:t>。</a:t>
            </a:r>
            <a:endParaRPr lang="en-US" altLang="zh-TW" sz="3300" dirty="0" smtClean="0">
              <a:latin typeface="標楷體" pitchFamily="65" charset="-120"/>
              <a:ea typeface="標楷體" pitchFamily="65" charset="-120"/>
            </a:endParaRPr>
          </a:p>
          <a:p>
            <a:pPr>
              <a:lnSpc>
                <a:spcPts val="4200"/>
              </a:lnSpc>
            </a:pPr>
            <a:r>
              <a:rPr lang="zh-TW" altLang="en-US" sz="3900" dirty="0" smtClean="0">
                <a:latin typeface="標楷體" pitchFamily="65" charset="-120"/>
                <a:ea typeface="標楷體" pitchFamily="65" charset="-120"/>
              </a:rPr>
              <a:t>第十三點 </a:t>
            </a:r>
            <a:r>
              <a:rPr lang="en-US" altLang="zh-TW" sz="3400" dirty="0" smtClean="0">
                <a:latin typeface="標楷體" pitchFamily="65" charset="-120"/>
                <a:ea typeface="標楷體" pitchFamily="65" charset="-120"/>
              </a:rPr>
              <a:t>(</a:t>
            </a:r>
            <a:r>
              <a:rPr lang="zh-TW" altLang="zh-TW" sz="3400" dirty="0">
                <a:latin typeface="標楷體" pitchFamily="65" charset="-120"/>
                <a:ea typeface="標楷體" pitchFamily="65" charset="-120"/>
              </a:rPr>
              <a:t>新訂宿舍社區公約第三點</a:t>
            </a:r>
            <a:r>
              <a:rPr lang="en-US" altLang="zh-TW" sz="3400" dirty="0">
                <a:latin typeface="標楷體" pitchFamily="65" charset="-120"/>
                <a:ea typeface="標楷體" pitchFamily="65" charset="-120"/>
              </a:rPr>
              <a:t>)</a:t>
            </a:r>
          </a:p>
          <a:p>
            <a:pPr lvl="1">
              <a:lnSpc>
                <a:spcPts val="4200"/>
              </a:lnSpc>
              <a:buFont typeface="Wingdings" panose="05000000000000000000" pitchFamily="2" charset="2"/>
              <a:buChar char="Ø"/>
            </a:pPr>
            <a:r>
              <a:rPr lang="zh-TW" altLang="en-US" sz="3300" dirty="0" smtClean="0">
                <a:latin typeface="標楷體" pitchFamily="65" charset="-120"/>
                <a:ea typeface="標楷體" pitchFamily="65" charset="-120"/>
              </a:rPr>
              <a:t>各</a:t>
            </a:r>
            <a:r>
              <a:rPr lang="zh-TW" altLang="en-US" sz="3300" dirty="0">
                <a:latin typeface="標楷體" pitchFamily="65" charset="-120"/>
                <a:ea typeface="標楷體" pitchFamily="65" charset="-120"/>
              </a:rPr>
              <a:t>住戶應保持宿舍內外之整潔，如有大件廢棄物請協調事務組處理，不得任意棄置</a:t>
            </a:r>
            <a:r>
              <a:rPr lang="zh-TW" altLang="en-US" sz="3300" dirty="0" smtClean="0">
                <a:latin typeface="標楷體" pitchFamily="65" charset="-120"/>
                <a:ea typeface="標楷體" pitchFamily="65" charset="-120"/>
              </a:rPr>
              <a:t>戶外。</a:t>
            </a:r>
            <a:endParaRPr lang="en-US" altLang="zh-TW" sz="3300" dirty="0" smtClean="0">
              <a:latin typeface="標楷體" pitchFamily="65" charset="-120"/>
              <a:ea typeface="標楷體" pitchFamily="65" charset="-120"/>
            </a:endParaRPr>
          </a:p>
          <a:p>
            <a:pPr>
              <a:lnSpc>
                <a:spcPts val="4200"/>
              </a:lnSpc>
            </a:pPr>
            <a:endParaRPr lang="en-US" altLang="zh-TW" sz="3000" dirty="0">
              <a:latin typeface="標楷體" pitchFamily="65" charset="-120"/>
              <a:ea typeface="標楷體" pitchFamily="65" charset="-120"/>
            </a:endParaRPr>
          </a:p>
          <a:p>
            <a:pPr marL="457200" indent="-457200">
              <a:lnSpc>
                <a:spcPts val="4200"/>
              </a:lnSpc>
              <a:buFont typeface="Wingdings" panose="05000000000000000000" pitchFamily="2" charset="2"/>
              <a:buChar char="Ø"/>
            </a:pPr>
            <a:endParaRPr lang="en-US" altLang="zh-TW" sz="3000" dirty="0" smtClean="0">
              <a:latin typeface="標楷體" pitchFamily="65" charset="-120"/>
              <a:ea typeface="標楷體" pitchFamily="65" charset="-120"/>
            </a:endParaRPr>
          </a:p>
          <a:p>
            <a:pPr marL="857250" lvl="1" indent="-457200">
              <a:lnSpc>
                <a:spcPts val="4200"/>
              </a:lnSpc>
              <a:buFont typeface="Wingdings" panose="05000000000000000000" pitchFamily="2" charset="2"/>
              <a:buChar char="Ø"/>
            </a:pPr>
            <a:endParaRPr lang="zh-TW" altLang="en-US" sz="3000" dirty="0" smtClean="0">
              <a:latin typeface="標楷體" pitchFamily="65" charset="-120"/>
              <a:ea typeface="標楷體" pitchFamily="65" charset="-120"/>
            </a:endParaRPr>
          </a:p>
          <a:p>
            <a:endParaRPr lang="zh-TW" altLang="en-US" sz="2400" dirty="0" smtClean="0">
              <a:latin typeface="標楷體" pitchFamily="65" charset="-120"/>
              <a:ea typeface="標楷體" pitchFamily="65" charset="-120"/>
            </a:endParaRPr>
          </a:p>
        </p:txBody>
      </p:sp>
      <p:sp>
        <p:nvSpPr>
          <p:cNvPr id="5" name="標題 1"/>
          <p:cNvSpPr txBox="1">
            <a:spLocks/>
          </p:cNvSpPr>
          <p:nvPr/>
        </p:nvSpPr>
        <p:spPr>
          <a:xfrm>
            <a:off x="3419872" y="332656"/>
            <a:ext cx="5544616" cy="1080120"/>
          </a:xfrm>
          <a:prstGeom prst="rect">
            <a:avLst/>
          </a:prstGeom>
        </p:spPr>
        <p:txBody>
          <a:bodyPr vert="horz" lIns="91440" tIns="45720" rIns="91440" bIns="45720" rtlCol="0" anchor="ctr">
            <a:noAutofit/>
          </a:bodyPr>
          <a:lstStyle>
            <a:defPPr>
              <a:defRPr lang="zh-TW"/>
            </a:defPPr>
            <a:lvl1pPr>
              <a:lnSpc>
                <a:spcPts val="4000"/>
              </a:lnSpc>
              <a:spcBef>
                <a:spcPct val="0"/>
              </a:spcBef>
              <a:spcAft>
                <a:spcPts val="0"/>
              </a:spcAft>
              <a:buNone/>
              <a:defRPr sz="3600" b="0">
                <a:latin typeface="標楷體" panose="03000509000000000000" pitchFamily="65" charset="-120"/>
                <a:ea typeface="標楷體" panose="03000509000000000000" pitchFamily="65" charset="-120"/>
                <a:cs typeface="Arial" pitchFamily="34" charset="0"/>
              </a:defRPr>
            </a:lvl1pPr>
          </a:lstStyle>
          <a:p>
            <a:pPr algn="ctr"/>
            <a:r>
              <a:rPr lang="zh-TW" altLang="en-US" sz="3000" b="1" dirty="0" smtClean="0"/>
              <a:t>修訂「多房間職務宿舍借住要點」</a:t>
            </a:r>
            <a:endParaRPr lang="en-US" altLang="zh-TW" sz="3000" b="1" dirty="0" smtClean="0"/>
          </a:p>
        </p:txBody>
      </p:sp>
    </p:spTree>
    <p:extLst>
      <p:ext uri="{BB962C8B-B14F-4D97-AF65-F5344CB8AC3E}">
        <p14:creationId xmlns:p14="http://schemas.microsoft.com/office/powerpoint/2010/main" val="18788483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11560" y="1916832"/>
            <a:ext cx="7776864" cy="4324660"/>
          </a:xfrm>
        </p:spPr>
        <p:txBody>
          <a:bodyPr vert="horz" lIns="91440" tIns="45720" rIns="91440" bIns="45720" rtlCol="0">
            <a:normAutofit/>
          </a:bodyPr>
          <a:lstStyle/>
          <a:p>
            <a:pPr marL="452438" indent="-452438">
              <a:lnSpc>
                <a:spcPts val="4000"/>
              </a:lnSpc>
            </a:pPr>
            <a:r>
              <a:rPr lang="zh-TW" altLang="en-US" sz="3000" dirty="0" smtClean="0">
                <a:latin typeface="標楷體" pitchFamily="65" charset="-120"/>
                <a:ea typeface="標楷體" pitchFamily="65" charset="-120"/>
              </a:rPr>
              <a:t>第十四點 </a:t>
            </a:r>
            <a:r>
              <a:rPr lang="en-US" altLang="zh-TW" sz="2800" dirty="0" smtClean="0">
                <a:latin typeface="標楷體" pitchFamily="65" charset="-120"/>
                <a:ea typeface="標楷體" pitchFamily="65" charset="-120"/>
              </a:rPr>
              <a:t>(</a:t>
            </a:r>
            <a:r>
              <a:rPr lang="zh-TW" altLang="en-US" sz="2800" dirty="0">
                <a:latin typeface="標楷體" pitchFamily="65" charset="-120"/>
                <a:ea typeface="標楷體" pitchFamily="65" charset="-120"/>
              </a:rPr>
              <a:t>新訂宿舍社區公約第四點</a:t>
            </a:r>
            <a:r>
              <a:rPr lang="en-US" altLang="zh-TW" sz="2800" dirty="0">
                <a:latin typeface="標楷體" pitchFamily="65" charset="-120"/>
                <a:ea typeface="標楷體" pitchFamily="65" charset="-120"/>
              </a:rPr>
              <a:t>)</a:t>
            </a:r>
          </a:p>
          <a:p>
            <a:pPr marL="857250" lvl="2" indent="-457200">
              <a:lnSpc>
                <a:spcPts val="4000"/>
              </a:lnSpc>
              <a:buFont typeface="Wingdings" panose="05000000000000000000" pitchFamily="2" charset="2"/>
              <a:buChar char="Ø"/>
            </a:pPr>
            <a:r>
              <a:rPr lang="zh-TW" altLang="en-US" sz="3000" dirty="0">
                <a:latin typeface="標楷體" pitchFamily="65" charset="-120"/>
                <a:ea typeface="標楷體" pitchFamily="65" charset="-120"/>
              </a:rPr>
              <a:t>各住戶應保持宿舍安寧，尤其避免清晨及深夜產生噪音影響鄰居</a:t>
            </a:r>
            <a:r>
              <a:rPr lang="zh-TW" altLang="en-US" sz="3000" dirty="0" smtClean="0">
                <a:latin typeface="標楷體" pitchFamily="65" charset="-120"/>
                <a:ea typeface="標楷體" pitchFamily="65" charset="-120"/>
              </a:rPr>
              <a:t>。</a:t>
            </a:r>
            <a:endParaRPr lang="en-US" altLang="zh-TW" sz="3000" dirty="0" smtClean="0">
              <a:latin typeface="標楷體" pitchFamily="65" charset="-120"/>
              <a:ea typeface="標楷體" pitchFamily="65" charset="-120"/>
            </a:endParaRPr>
          </a:p>
          <a:p>
            <a:pPr>
              <a:lnSpc>
                <a:spcPts val="4200"/>
              </a:lnSpc>
              <a:spcBef>
                <a:spcPts val="600"/>
              </a:spcBef>
            </a:pPr>
            <a:r>
              <a:rPr lang="zh-TW" altLang="en-US" sz="3000" dirty="0" smtClean="0">
                <a:latin typeface="標楷體" pitchFamily="65" charset="-120"/>
                <a:ea typeface="標楷體" pitchFamily="65" charset="-120"/>
              </a:rPr>
              <a:t>第十五點 </a:t>
            </a:r>
            <a:r>
              <a:rPr lang="en-US" altLang="zh-TW" sz="2800" dirty="0" smtClean="0">
                <a:latin typeface="標楷體" pitchFamily="65" charset="-120"/>
                <a:ea typeface="標楷體" pitchFamily="65" charset="-120"/>
              </a:rPr>
              <a:t>(</a:t>
            </a:r>
            <a:r>
              <a:rPr lang="zh-TW" altLang="zh-TW" sz="2800" dirty="0">
                <a:latin typeface="標楷體" pitchFamily="65" charset="-120"/>
                <a:ea typeface="標楷體" pitchFamily="65" charset="-120"/>
              </a:rPr>
              <a:t>新訂宿舍社區公約第五點</a:t>
            </a:r>
            <a:r>
              <a:rPr lang="en-US" altLang="zh-TW" sz="2800" dirty="0">
                <a:latin typeface="標楷體" pitchFamily="65" charset="-120"/>
                <a:ea typeface="標楷體" pitchFamily="65" charset="-120"/>
              </a:rPr>
              <a:t>)</a:t>
            </a:r>
          </a:p>
          <a:p>
            <a:pPr lvl="1">
              <a:lnSpc>
                <a:spcPts val="4200"/>
              </a:lnSpc>
              <a:buFont typeface="Wingdings" panose="05000000000000000000" pitchFamily="2" charset="2"/>
              <a:buChar char="Ø"/>
            </a:pPr>
            <a:r>
              <a:rPr lang="zh-TW" altLang="en-US" sz="3000" dirty="0" smtClean="0">
                <a:latin typeface="標楷體" pitchFamily="65" charset="-120"/>
                <a:ea typeface="標楷體" pitchFamily="65" charset="-120"/>
              </a:rPr>
              <a:t>社區</a:t>
            </a:r>
            <a:r>
              <a:rPr lang="zh-TW" altLang="en-US" sz="3000" dirty="0">
                <a:latin typeface="標楷體" pitchFamily="65" charset="-120"/>
                <a:ea typeface="標楷體" pitchFamily="65" charset="-120"/>
              </a:rPr>
              <a:t>內車輛應減速慢行限速每小時</a:t>
            </a:r>
            <a:r>
              <a:rPr lang="en-US" altLang="zh-TW" sz="3000" dirty="0">
                <a:latin typeface="標楷體" pitchFamily="65" charset="-120"/>
                <a:ea typeface="標楷體" pitchFamily="65" charset="-120"/>
              </a:rPr>
              <a:t>25</a:t>
            </a:r>
            <a:r>
              <a:rPr lang="zh-TW" altLang="en-US" sz="3000" dirty="0">
                <a:latin typeface="標楷體" pitchFamily="65" charset="-120"/>
                <a:ea typeface="標楷體" pitchFamily="65" charset="-120"/>
              </a:rPr>
              <a:t>公里，並遵守規定停放，且禁止停放草坪。</a:t>
            </a:r>
            <a:endParaRPr lang="en-US" altLang="zh-TW" sz="3000" dirty="0" smtClean="0">
              <a:latin typeface="標楷體" pitchFamily="65" charset="-120"/>
              <a:ea typeface="標楷體" pitchFamily="65" charset="-120"/>
            </a:endParaRPr>
          </a:p>
          <a:p>
            <a:endParaRPr lang="zh-TW" altLang="en-US" sz="2400" dirty="0" smtClean="0">
              <a:latin typeface="標楷體" pitchFamily="65" charset="-120"/>
              <a:ea typeface="標楷體" pitchFamily="65" charset="-120"/>
            </a:endParaRPr>
          </a:p>
        </p:txBody>
      </p:sp>
      <p:sp>
        <p:nvSpPr>
          <p:cNvPr id="5" name="標題 1"/>
          <p:cNvSpPr txBox="1">
            <a:spLocks/>
          </p:cNvSpPr>
          <p:nvPr/>
        </p:nvSpPr>
        <p:spPr>
          <a:xfrm>
            <a:off x="3419872" y="332656"/>
            <a:ext cx="5544616" cy="1080120"/>
          </a:xfrm>
          <a:prstGeom prst="rect">
            <a:avLst/>
          </a:prstGeom>
        </p:spPr>
        <p:txBody>
          <a:bodyPr vert="horz" lIns="91440" tIns="45720" rIns="91440" bIns="45720" rtlCol="0" anchor="ctr">
            <a:noAutofit/>
          </a:bodyPr>
          <a:lstStyle>
            <a:defPPr>
              <a:defRPr lang="zh-TW"/>
            </a:defPPr>
            <a:lvl1pPr>
              <a:lnSpc>
                <a:spcPts val="4000"/>
              </a:lnSpc>
              <a:spcBef>
                <a:spcPct val="0"/>
              </a:spcBef>
              <a:spcAft>
                <a:spcPts val="0"/>
              </a:spcAft>
              <a:buNone/>
              <a:defRPr sz="3600" b="0">
                <a:latin typeface="標楷體" panose="03000509000000000000" pitchFamily="65" charset="-120"/>
                <a:ea typeface="標楷體" panose="03000509000000000000" pitchFamily="65" charset="-120"/>
                <a:cs typeface="Arial" pitchFamily="34" charset="0"/>
              </a:defRPr>
            </a:lvl1pPr>
          </a:lstStyle>
          <a:p>
            <a:pPr algn="ctr"/>
            <a:r>
              <a:rPr lang="zh-TW" altLang="en-US" sz="3000" b="1" dirty="0" smtClean="0"/>
              <a:t>修訂「多房間職務宿舍借住要點」</a:t>
            </a:r>
            <a:endParaRPr lang="en-US" altLang="zh-TW" sz="3000" b="1" dirty="0" smtClean="0"/>
          </a:p>
        </p:txBody>
      </p:sp>
    </p:spTree>
    <p:extLst>
      <p:ext uri="{BB962C8B-B14F-4D97-AF65-F5344CB8AC3E}">
        <p14:creationId xmlns:p14="http://schemas.microsoft.com/office/powerpoint/2010/main" val="20299080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95536" y="1484784"/>
            <a:ext cx="7776864" cy="5040560"/>
          </a:xfrm>
        </p:spPr>
        <p:txBody>
          <a:bodyPr vert="horz" lIns="91440" tIns="45720" rIns="91440" bIns="45720" rtlCol="0">
            <a:noAutofit/>
          </a:bodyPr>
          <a:lstStyle/>
          <a:p>
            <a:pPr marL="452438" indent="-452438">
              <a:lnSpc>
                <a:spcPts val="4000"/>
              </a:lnSpc>
            </a:pPr>
            <a:r>
              <a:rPr lang="zh-TW" altLang="en-US" sz="3000" dirty="0" smtClean="0">
                <a:latin typeface="標楷體" pitchFamily="65" charset="-120"/>
                <a:ea typeface="標楷體" pitchFamily="65" charset="-120"/>
              </a:rPr>
              <a:t>第十六點</a:t>
            </a:r>
            <a:r>
              <a:rPr lang="en-US" altLang="zh-TW" sz="2800" dirty="0">
                <a:latin typeface="標楷體" pitchFamily="65" charset="-120"/>
                <a:ea typeface="標楷體" pitchFamily="65" charset="-120"/>
              </a:rPr>
              <a:t>(</a:t>
            </a:r>
            <a:r>
              <a:rPr lang="zh-TW" altLang="en-US" sz="2800" dirty="0">
                <a:latin typeface="標楷體" pitchFamily="65" charset="-120"/>
                <a:ea typeface="標楷體" pitchFamily="65" charset="-120"/>
              </a:rPr>
              <a:t>新訂宿舍社區公約第六點</a:t>
            </a:r>
            <a:r>
              <a:rPr lang="en-US" altLang="zh-TW" sz="2800" dirty="0">
                <a:latin typeface="標楷體" pitchFamily="65" charset="-120"/>
                <a:ea typeface="標楷體" pitchFamily="65" charset="-120"/>
              </a:rPr>
              <a:t>)</a:t>
            </a:r>
          </a:p>
          <a:p>
            <a:pPr marL="857250" lvl="1" indent="-457200">
              <a:lnSpc>
                <a:spcPts val="4000"/>
              </a:lnSpc>
              <a:buFont typeface="Wingdings" panose="05000000000000000000" pitchFamily="2" charset="2"/>
              <a:buChar char="Ø"/>
            </a:pPr>
            <a:r>
              <a:rPr lang="zh-TW" altLang="zh-TW" sz="2800" dirty="0">
                <a:latin typeface="標楷體" pitchFamily="65" charset="-120"/>
                <a:ea typeface="標楷體" pitchFamily="65" charset="-120"/>
              </a:rPr>
              <a:t>住戶所飼養之寵物應依法登記及定期預防注射，並妥善管理，不可擾亂社區安靜及污染環境。若須放置戶外活動，則須有主人陪同</a:t>
            </a:r>
            <a:r>
              <a:rPr lang="zh-TW" altLang="en-US" sz="2800" dirty="0" smtClean="0">
                <a:latin typeface="標楷體" pitchFamily="65" charset="-120"/>
                <a:ea typeface="標楷體" pitchFamily="65" charset="-120"/>
              </a:rPr>
              <a:t>。</a:t>
            </a:r>
            <a:endParaRPr lang="en-US" altLang="zh-TW" sz="2800" dirty="0" smtClean="0">
              <a:latin typeface="標楷體" pitchFamily="65" charset="-120"/>
              <a:ea typeface="標楷體" pitchFamily="65" charset="-120"/>
            </a:endParaRPr>
          </a:p>
          <a:p>
            <a:pPr>
              <a:lnSpc>
                <a:spcPts val="4200"/>
              </a:lnSpc>
              <a:spcBef>
                <a:spcPts val="600"/>
              </a:spcBef>
            </a:pPr>
            <a:r>
              <a:rPr lang="zh-TW" altLang="en-US" sz="3000" dirty="0" smtClean="0">
                <a:latin typeface="標楷體" pitchFamily="65" charset="-120"/>
                <a:ea typeface="標楷體" pitchFamily="65" charset="-120"/>
              </a:rPr>
              <a:t>第十七點 </a:t>
            </a:r>
            <a:r>
              <a:rPr lang="en-US" altLang="zh-TW" sz="2800" dirty="0" smtClean="0">
                <a:latin typeface="標楷體" pitchFamily="65" charset="-120"/>
                <a:ea typeface="標楷體" pitchFamily="65" charset="-120"/>
              </a:rPr>
              <a:t>(</a:t>
            </a:r>
            <a:r>
              <a:rPr lang="zh-TW" altLang="en-US" sz="2800" dirty="0">
                <a:latin typeface="標楷體" pitchFamily="65" charset="-120"/>
                <a:ea typeface="標楷體" pitchFamily="65" charset="-120"/>
              </a:rPr>
              <a:t>原宿舍社區公約第七點</a:t>
            </a:r>
            <a:r>
              <a:rPr lang="en-US" altLang="zh-TW" sz="2800" dirty="0">
                <a:latin typeface="標楷體" pitchFamily="65" charset="-120"/>
                <a:ea typeface="標楷體" pitchFamily="65" charset="-120"/>
              </a:rPr>
              <a:t>)</a:t>
            </a:r>
          </a:p>
          <a:p>
            <a:pPr lvl="1">
              <a:lnSpc>
                <a:spcPts val="4000"/>
              </a:lnSpc>
              <a:buFont typeface="Wingdings" panose="05000000000000000000" pitchFamily="2" charset="2"/>
              <a:buChar char="Ø"/>
            </a:pPr>
            <a:r>
              <a:rPr lang="zh-TW" altLang="en-US" sz="2800" dirty="0" smtClean="0">
                <a:latin typeface="標楷體" pitchFamily="65" charset="-120"/>
                <a:ea typeface="標楷體" pitchFamily="65" charset="-120"/>
              </a:rPr>
              <a:t>宿舍室內場所全面禁菸，室外場所除吸菸區外不得吸菸，並禁露天燃燒物品造成空氣汙染。</a:t>
            </a:r>
          </a:p>
        </p:txBody>
      </p:sp>
      <p:sp>
        <p:nvSpPr>
          <p:cNvPr id="5" name="標題 1"/>
          <p:cNvSpPr txBox="1">
            <a:spLocks/>
          </p:cNvSpPr>
          <p:nvPr/>
        </p:nvSpPr>
        <p:spPr>
          <a:xfrm>
            <a:off x="3419872" y="260648"/>
            <a:ext cx="5544616" cy="1080120"/>
          </a:xfrm>
          <a:prstGeom prst="rect">
            <a:avLst/>
          </a:prstGeom>
        </p:spPr>
        <p:txBody>
          <a:bodyPr vert="horz" lIns="91440" tIns="45720" rIns="91440" bIns="45720" rtlCol="0" anchor="ctr">
            <a:noAutofit/>
          </a:bodyPr>
          <a:lstStyle>
            <a:defPPr>
              <a:defRPr lang="zh-TW"/>
            </a:defPPr>
            <a:lvl1pPr>
              <a:lnSpc>
                <a:spcPts val="4000"/>
              </a:lnSpc>
              <a:spcBef>
                <a:spcPct val="0"/>
              </a:spcBef>
              <a:spcAft>
                <a:spcPts val="0"/>
              </a:spcAft>
              <a:buNone/>
              <a:defRPr sz="3600" b="0">
                <a:latin typeface="標楷體" panose="03000509000000000000" pitchFamily="65" charset="-120"/>
                <a:ea typeface="標楷體" panose="03000509000000000000" pitchFamily="65" charset="-120"/>
                <a:cs typeface="Arial" pitchFamily="34" charset="0"/>
              </a:defRPr>
            </a:lvl1pPr>
          </a:lstStyle>
          <a:p>
            <a:pPr algn="ctr"/>
            <a:r>
              <a:rPr lang="zh-TW" altLang="en-US" sz="3000" b="1" dirty="0" smtClean="0"/>
              <a:t>修訂「多房間職務宿舍借住要點」</a:t>
            </a:r>
            <a:endParaRPr lang="en-US" altLang="zh-TW" sz="3000" b="1" dirty="0" smtClean="0"/>
          </a:p>
        </p:txBody>
      </p:sp>
    </p:spTree>
    <p:extLst>
      <p:ext uri="{BB962C8B-B14F-4D97-AF65-F5344CB8AC3E}">
        <p14:creationId xmlns:p14="http://schemas.microsoft.com/office/powerpoint/2010/main" val="1325692759"/>
      </p:ext>
    </p:extLst>
  </p:cSld>
  <p:clrMapOvr>
    <a:masterClrMapping/>
  </p:clrMapOvr>
  <p:timing>
    <p:tnLst>
      <p:par>
        <p:cTn id="1" dur="indefinite" restart="never" nodeType="tmRoot"/>
      </p:par>
    </p:tnLst>
  </p:timing>
</p:sld>
</file>

<file path=ppt/theme/theme1.xml><?xml version="1.0" encoding="utf-8"?>
<a:theme xmlns:a="http://schemas.openxmlformats.org/drawingml/2006/main" name="節能 第3組 學校母片">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spPr>
      <a:bodyPr rtlCol="0" anchor="ctr"/>
      <a:lstStyle>
        <a:defPPr algn="ctr">
          <a:defRPr sz="8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22358</TotalTime>
  <Words>783</Words>
  <Application>Microsoft Office PowerPoint</Application>
  <PresentationFormat>如螢幕大小 (4:3)</PresentationFormat>
  <Paragraphs>67</Paragraphs>
  <Slides>13</Slides>
  <Notes>3</Notes>
  <HiddenSlides>0</HiddenSlides>
  <MMClips>0</MMClips>
  <ScaleCrop>false</ScaleCrop>
  <HeadingPairs>
    <vt:vector size="4" baseType="variant">
      <vt:variant>
        <vt:lpstr>佈景主題</vt:lpstr>
      </vt:variant>
      <vt:variant>
        <vt:i4>1</vt:i4>
      </vt:variant>
      <vt:variant>
        <vt:lpstr>投影片標題</vt:lpstr>
      </vt:variant>
      <vt:variant>
        <vt:i4>13</vt:i4>
      </vt:variant>
    </vt:vector>
  </HeadingPairs>
  <TitlesOfParts>
    <vt:vector size="14" baseType="lpstr">
      <vt:lpstr>節能 第3組 學校母片</vt:lpstr>
      <vt:lpstr>強化職務宿舍居住事實 查考作業說明會   109年7月1日 報告單位：保管組</vt:lpstr>
      <vt:lpstr>本案緣起</vt:lpstr>
      <vt:lpstr>PowerPoint 簡報</vt:lpstr>
      <vt:lpstr>PowerPoint 簡報</vt:lpstr>
      <vt:lpstr>近二年宿舍居住查察用水狀況</vt:lpstr>
      <vt:lpstr>   新訂 宿舍居住事實查考 SOP流程  </vt:lpstr>
      <vt:lpstr>PowerPoint 簡報</vt:lpstr>
      <vt:lpstr>PowerPoint 簡報</vt:lpstr>
      <vt:lpstr>PowerPoint 簡報</vt:lpstr>
      <vt:lpstr>PowerPoint 簡報</vt:lpstr>
      <vt:lpstr>PowerPoint 簡報</vt:lpstr>
      <vt:lpstr>後續執行程序</vt:lpstr>
      <vt:lpstr>敬請指導</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清華大學節能減碳執行內容</dc:title>
  <dc:creator>環境保護暨安全衛生中心邱志昇</dc:creator>
  <cp:lastModifiedBy>陳秀斯</cp:lastModifiedBy>
  <cp:revision>1301</cp:revision>
  <cp:lastPrinted>2020-06-24T02:15:07Z</cp:lastPrinted>
  <dcterms:created xsi:type="dcterms:W3CDTF">2012-09-27T08:26:28Z</dcterms:created>
  <dcterms:modified xsi:type="dcterms:W3CDTF">2020-06-24T02:26:45Z</dcterms:modified>
</cp:coreProperties>
</file>